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80" r:id="rId3"/>
    <p:sldId id="258" r:id="rId4"/>
    <p:sldId id="261" r:id="rId5"/>
    <p:sldId id="285" r:id="rId6"/>
    <p:sldId id="262" r:id="rId7"/>
    <p:sldId id="289" r:id="rId8"/>
    <p:sldId id="290" r:id="rId9"/>
    <p:sldId id="291" r:id="rId10"/>
    <p:sldId id="273" r:id="rId11"/>
    <p:sldId id="275" r:id="rId12"/>
    <p:sldId id="276" r:id="rId13"/>
    <p:sldId id="263" r:id="rId14"/>
    <p:sldId id="278" r:id="rId15"/>
    <p:sldId id="281" r:id="rId16"/>
    <p:sldId id="267" r:id="rId17"/>
    <p:sldId id="266" r:id="rId18"/>
    <p:sldId id="284" r:id="rId19"/>
    <p:sldId id="264" r:id="rId20"/>
    <p:sldId id="282" r:id="rId21"/>
    <p:sldId id="283" r:id="rId22"/>
    <p:sldId id="270" r:id="rId23"/>
    <p:sldId id="257" r:id="rId24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6"/>
    </p:embeddedFont>
    <p:embeddedFont>
      <p:font typeface="G마켓 산스 TTF Medium" panose="02000000000000000000" pitchFamily="2" charset="-127"/>
      <p:regular r:id="rId27"/>
    </p:embeddedFont>
    <p:embeddedFont>
      <p:font typeface="Montserrat ExtraBold" panose="00000900000000000000" pitchFamily="2" charset="0"/>
      <p:bold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orient="horz" pos="391" userDrawn="1">
          <p15:clr>
            <a:srgbClr val="A4A3A4"/>
          </p15:clr>
        </p15:guide>
        <p15:guide id="5" pos="506" userDrawn="1">
          <p15:clr>
            <a:srgbClr val="A4A3A4"/>
          </p15:clr>
        </p15:guide>
        <p15:guide id="6" orient="horz" pos="2931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5GdbxsaFl02bTEFBl/9s84/Z/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B4"/>
    <a:srgbClr val="E71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36" y="-124"/>
      </p:cViewPr>
      <p:guideLst>
        <p:guide orient="horz" pos="2546"/>
        <p:guide pos="3840"/>
        <p:guide pos="7310"/>
        <p:guide orient="horz" pos="391"/>
        <p:guide pos="506"/>
        <p:guide orient="horz" pos="2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슬기 강" userId="e86edb0d320b8f2f" providerId="LiveId" clId="{A6521C16-3D0B-40F7-A23C-C4C3CA461099}"/>
    <pc:docChg chg="undo custSel modSld">
      <pc:chgData name="슬기 강" userId="e86edb0d320b8f2f" providerId="LiveId" clId="{A6521C16-3D0B-40F7-A23C-C4C3CA461099}" dt="2025-06-16T04:13:24.107" v="20" actId="20577"/>
      <pc:docMkLst>
        <pc:docMk/>
      </pc:docMkLst>
      <pc:sldChg chg="modSp mod">
        <pc:chgData name="슬기 강" userId="e86edb0d320b8f2f" providerId="LiveId" clId="{A6521C16-3D0B-40F7-A23C-C4C3CA461099}" dt="2025-06-16T04:13:24.107" v="20" actId="20577"/>
        <pc:sldMkLst>
          <pc:docMk/>
          <pc:sldMk cId="1966549402" sldId="283"/>
        </pc:sldMkLst>
        <pc:spChg chg="mod">
          <ac:chgData name="슬기 강" userId="e86edb0d320b8f2f" providerId="LiveId" clId="{A6521C16-3D0B-40F7-A23C-C4C3CA461099}" dt="2025-06-16T04:13:24.107" v="20" actId="20577"/>
          <ac:spMkLst>
            <pc:docMk/>
            <pc:sldMk cId="1966549402" sldId="283"/>
            <ac:spMk id="8" creationId="{7C0E6789-BBA8-1680-AEFC-B6E4CDBF5B0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945700CD-5113-C57C-573C-2CD9799E4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64739A82-351E-8C24-0278-F6241CDB66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54E62DFF-59C1-45B6-D75A-28FF46DF27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0202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28217803-97C0-D4CD-035F-307CD9200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63E8DC29-0F18-A7CF-B235-3A948B49F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27A97099-403C-0506-C67D-ADED3011DF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8833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5CA5B9B7-188B-18E4-A24B-BF8DE55BC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2CFBBD81-46CD-C9AB-49B0-C15BC4BF19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6B9C3925-81F1-25D3-31E1-74CDAB5032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624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2A6EB591-25E1-CC2A-7E44-79BA961EA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27952423-B81B-44B6-B101-945E39E67A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DE87FAA1-782A-1B0E-46EC-175A96304D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222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04335541-7751-6A23-536E-158743046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A7652FA9-D32A-809A-5CF5-52F503EA88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7038272B-E1E5-8E27-F7FA-70C4ADA586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0183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9B48A67E-E929-4629-84B3-047F0A46C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4CF828B5-1C3B-3D81-A40E-3563597940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4938ABA-01B3-4CAC-885F-B3CE857F9F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450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A338D6C1-21B3-E2AB-B278-BE9DF5AC0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0C1944E5-34DD-D800-21C5-156B4B5CA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F31E9E7F-EF8D-7555-A905-34769AB4F6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55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385BE76A-2CF1-7B21-7668-3FD7886C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C7DF3DBA-EECE-AB66-9B31-1A1E171E6E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84CA09CD-1349-A19F-A02C-49606FE32B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246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84949EE3-AB92-2850-A30A-187B8EEC1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59675225-C810-342C-B8F1-BABB6344E2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75AF355D-3D99-C927-EB41-A432F8155F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919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4D616743-4B00-FC57-DBE6-BE2C967A0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DEC23649-0231-81EE-0909-E59E11FE61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63FC0A77-6B2A-5A5E-00C2-3FFCD719D4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51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CFBE05F6-32E1-4A55-C85C-5D148D6CF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695EA69C-11FB-97F2-6934-1BCFF919BA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5B0951D2-09EF-B2F7-8807-23D426A763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1697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3E246BC2-00FA-D1AF-9660-B981E7598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C296715F-DDB8-3F18-9D8E-93CB1F0C19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773F8730-8A17-247F-7E41-35FB372CFE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58935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D4701D53-3171-C55F-12A8-7649C71F0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33303E21-571F-2037-F216-AFA9D5D2F9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E902E74B-505E-3273-CF1F-E9B55A2E26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2240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B6350A9C-5FF2-FAD5-5E85-C87A086C6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77BA2A13-9215-9A16-F834-3F8E45323B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A3D2010F-8D58-30D6-3561-14909469DB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6653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587F711C-ABE8-29CE-DADF-342957240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E73D8402-7883-0AD0-4660-F77FF0AA82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B331A6F7-3F3A-8E15-6166-4F000A4128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6893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EA88D50-A20E-8CE9-1434-F60B0BD39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5302AEA3-07BC-7A7A-570E-8271DFE059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4C5D2F7C-452F-F694-C8F2-359B4C98D3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3192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F33AF334-1084-D482-B28A-FB61A912A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4B6600A2-1487-1F71-0FC3-F2D147BB3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875CF11E-6C2F-9C06-6A3C-A4D27E7CEE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0846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7938BAD-BE5D-A0AF-1265-5124C0F1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7D8D41CC-2FF3-C713-B3D1-507368509A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62CA061F-F647-851C-9BA3-5C04578C8E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69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9468145-A13D-95B0-9EF6-C1478AC4E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90E83CDA-8A32-99F8-AF44-2A41569CE6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35408768-7808-90E2-CC43-644E78E59B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6428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ABF7879B-BF03-C672-21D1-990B1B55A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D1F9DAB5-C0DA-2AD9-02D6-5303D7F2B1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4EB0BBA0-0FC1-0276-4642-A6B96449E2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180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" name="Google Shape;15;p6"/>
          <p:cNvGrpSpPr/>
          <p:nvPr/>
        </p:nvGrpSpPr>
        <p:grpSpPr>
          <a:xfrm>
            <a:off x="1107692" y="1513269"/>
            <a:ext cx="6785846" cy="3239999"/>
            <a:chOff x="900000" y="1513268"/>
            <a:chExt cx="5513500" cy="3239999"/>
          </a:xfrm>
        </p:grpSpPr>
        <p:grpSp>
          <p:nvGrpSpPr>
            <p:cNvPr id="16" name="Google Shape;16;p6"/>
            <p:cNvGrpSpPr/>
            <p:nvPr/>
          </p:nvGrpSpPr>
          <p:grpSpPr>
            <a:xfrm>
              <a:off x="900000" y="1513268"/>
              <a:ext cx="180000" cy="3239999"/>
              <a:chOff x="900000" y="1513268"/>
              <a:chExt cx="180000" cy="3239999"/>
            </a:xfrm>
          </p:grpSpPr>
          <p:sp>
            <p:nvSpPr>
              <p:cNvPr id="17" name="Google Shape;17;p6"/>
              <p:cNvSpPr/>
              <p:nvPr/>
            </p:nvSpPr>
            <p:spPr>
              <a:xfrm>
                <a:off x="9000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" name="Google Shape;18;p6"/>
              <p:cNvSpPr/>
              <p:nvPr/>
            </p:nvSpPr>
            <p:spPr>
              <a:xfrm rot="10800000">
                <a:off x="9000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" name="Google Shape;19;p6"/>
            <p:cNvGrpSpPr/>
            <p:nvPr/>
          </p:nvGrpSpPr>
          <p:grpSpPr>
            <a:xfrm>
              <a:off x="900000" y="1513268"/>
              <a:ext cx="5513500" cy="3239999"/>
              <a:chOff x="900000" y="1513268"/>
              <a:chExt cx="5513500" cy="3239999"/>
            </a:xfrm>
          </p:grpSpPr>
          <p:sp>
            <p:nvSpPr>
              <p:cNvPr id="20" name="Google Shape;20;p6"/>
              <p:cNvSpPr/>
              <p:nvPr/>
            </p:nvSpPr>
            <p:spPr>
              <a:xfrm>
                <a:off x="62335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5AB4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1" name="Google Shape;21;p6"/>
              <p:cNvGrpSpPr/>
              <p:nvPr/>
            </p:nvGrpSpPr>
            <p:grpSpPr>
              <a:xfrm>
                <a:off x="900000" y="1513269"/>
                <a:ext cx="5513500" cy="3239997"/>
                <a:chOff x="900000" y="1513269"/>
                <a:chExt cx="3240000" cy="3239997"/>
              </a:xfrm>
            </p:grpSpPr>
            <p:sp>
              <p:nvSpPr>
                <p:cNvPr id="22" name="Google Shape;22;p6"/>
                <p:cNvSpPr/>
                <p:nvPr/>
              </p:nvSpPr>
              <p:spPr>
                <a:xfrm rot="-5400000">
                  <a:off x="2430000" y="-16731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23;p6"/>
                <p:cNvSpPr/>
                <p:nvPr/>
              </p:nvSpPr>
              <p:spPr>
                <a:xfrm rot="5400000">
                  <a:off x="2430000" y="3043266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24" name="Google Shape;24;p6"/>
              <p:cNvSpPr/>
              <p:nvPr/>
            </p:nvSpPr>
            <p:spPr>
              <a:xfrm rot="10800000">
                <a:off x="62335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" name="Google Shape;25;p6"/>
          <p:cNvSpPr txBox="1">
            <a:spLocks noGrp="1"/>
          </p:cNvSpPr>
          <p:nvPr>
            <p:ph type="body" idx="3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4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373750" y="327899"/>
            <a:ext cx="232230" cy="63523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0" name="Google Shape;40;p8"/>
          <p:cNvCxnSpPr/>
          <p:nvPr/>
        </p:nvCxnSpPr>
        <p:spPr>
          <a:xfrm>
            <a:off x="720725" y="960002"/>
            <a:ext cx="1147127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9" name="Google Shape;29;p7"/>
          <p:cNvGrpSpPr/>
          <p:nvPr/>
        </p:nvGrpSpPr>
        <p:grpSpPr>
          <a:xfrm>
            <a:off x="1107688" y="1500183"/>
            <a:ext cx="10145032" cy="3253087"/>
            <a:chOff x="899998" y="1500182"/>
            <a:chExt cx="5513503" cy="3253087"/>
          </a:xfrm>
        </p:grpSpPr>
        <p:sp>
          <p:nvSpPr>
            <p:cNvPr id="30" name="Google Shape;30;p7"/>
            <p:cNvSpPr/>
            <p:nvPr/>
          </p:nvSpPr>
          <p:spPr>
            <a:xfrm>
              <a:off x="899999" y="1513268"/>
              <a:ext cx="58695" cy="1080000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1" name="Google Shape;31;p7"/>
            <p:cNvGrpSpPr/>
            <p:nvPr/>
          </p:nvGrpSpPr>
          <p:grpSpPr>
            <a:xfrm>
              <a:off x="899998" y="1500182"/>
              <a:ext cx="5513503" cy="3253087"/>
              <a:chOff x="899998" y="1500182"/>
              <a:chExt cx="5513503" cy="3253087"/>
            </a:xfrm>
          </p:grpSpPr>
          <p:grpSp>
            <p:nvGrpSpPr>
              <p:cNvPr id="32" name="Google Shape;32;p7"/>
              <p:cNvGrpSpPr/>
              <p:nvPr/>
            </p:nvGrpSpPr>
            <p:grpSpPr>
              <a:xfrm>
                <a:off x="899998" y="1500182"/>
                <a:ext cx="5513503" cy="3253087"/>
                <a:chOff x="899999" y="1500182"/>
                <a:chExt cx="3240002" cy="3253087"/>
              </a:xfrm>
            </p:grpSpPr>
            <p:sp>
              <p:nvSpPr>
                <p:cNvPr id="33" name="Google Shape;33;p7"/>
                <p:cNvSpPr/>
                <p:nvPr/>
              </p:nvSpPr>
              <p:spPr>
                <a:xfrm rot="-5400000">
                  <a:off x="1880752" y="519429"/>
                  <a:ext cx="108000" cy="2069506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" name="Google Shape;34;p7"/>
                <p:cNvSpPr/>
                <p:nvPr/>
              </p:nvSpPr>
              <p:spPr>
                <a:xfrm rot="5400000">
                  <a:off x="3051247" y="3664515"/>
                  <a:ext cx="108000" cy="2069507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35" name="Google Shape;35;p7"/>
              <p:cNvSpPr/>
              <p:nvPr/>
            </p:nvSpPr>
            <p:spPr>
              <a:xfrm rot="10800000">
                <a:off x="6354805" y="3673267"/>
                <a:ext cx="58695" cy="108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3188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>
            <a:spLocks noGrp="1"/>
          </p:cNvSpPr>
          <p:nvPr>
            <p:ph type="body" idx="1"/>
          </p:nvPr>
        </p:nvSpPr>
        <p:spPr>
          <a:xfrm>
            <a:off x="7652121" y="6285179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김영식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7" name="Google Shape;47;p1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  <a:alpha val="0"/>
              </a:schemeClr>
            </a:solidFill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Device Solution</a:t>
            </a:r>
            <a:endParaRPr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8" name="Google Shape;48;p1"/>
          <p:cNvSpPr txBox="1">
            <a:spLocks noGrp="1"/>
          </p:cNvSpPr>
          <p:nvPr>
            <p:ph type="body" idx="3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  <a:alpha val="0"/>
              </a:schemeClr>
            </a:solidFill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SSD Project 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(25’ 6. 10 ~ 6. 16)</a:t>
            </a:r>
            <a:endParaRPr sz="1800" dirty="0">
              <a:solidFill>
                <a:schemeClr val="tx2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9" name="Google Shape;49;p1"/>
          <p:cNvSpPr txBox="1">
            <a:spLocks noGrp="1"/>
          </p:cNvSpPr>
          <p:nvPr>
            <p:ph type="body" idx="4"/>
          </p:nvPr>
        </p:nvSpPr>
        <p:spPr>
          <a:xfrm>
            <a:off x="7652121" y="5892182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발표자</a:t>
            </a:r>
            <a:endParaRPr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Google Shape;180;p4">
            <a:extLst>
              <a:ext uri="{FF2B5EF4-FFF2-40B4-BE49-F238E27FC236}">
                <a16:creationId xmlns:a16="http://schemas.microsoft.com/office/drawing/2014/main" id="{50614136-0FF7-F65E-0EF3-C3CEE1A562AE}"/>
              </a:ext>
            </a:extLst>
          </p:cNvPr>
          <p:cNvSpPr/>
          <p:nvPr/>
        </p:nvSpPr>
        <p:spPr>
          <a:xfrm>
            <a:off x="10943377" y="6201594"/>
            <a:ext cx="612489" cy="51206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D7C668EA-4499-8D31-89D9-11FB56377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72;p4">
            <a:extLst>
              <a:ext uri="{FF2B5EF4-FFF2-40B4-BE49-F238E27FC236}">
                <a16:creationId xmlns:a16="http://schemas.microsoft.com/office/drawing/2014/main" id="{98E5CFC3-1864-037D-FED3-6E7329064BBD}"/>
              </a:ext>
            </a:extLst>
          </p:cNvPr>
          <p:cNvSpPr/>
          <p:nvPr/>
        </p:nvSpPr>
        <p:spPr>
          <a:xfrm>
            <a:off x="5832738" y="1339745"/>
            <a:ext cx="2946539" cy="4825745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EDE13500-2F55-A304-65AB-B06AEA921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TDD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활용예제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50DF21-CE46-203D-00B7-2901D042675A}"/>
              </a:ext>
            </a:extLst>
          </p:cNvPr>
          <p:cNvSpPr txBox="1"/>
          <p:nvPr/>
        </p:nvSpPr>
        <p:spPr>
          <a:xfrm>
            <a:off x="12334673" y="167027"/>
            <a:ext cx="6108970" cy="3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4D50A2E3-9497-F728-781C-48FA218CC03D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FDFA7AA6-0B02-F129-6AD3-F72801519544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C5E2DCE8-566C-04AD-2830-691E04E9A5C2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25B212-1EAC-F104-82E3-D04C7D03F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0" y="1339745"/>
            <a:ext cx="1950178" cy="4081254"/>
          </a:xfrm>
          <a:prstGeom prst="rect">
            <a:avLst/>
          </a:prstGeom>
        </p:spPr>
      </p:pic>
      <p:sp>
        <p:nvSpPr>
          <p:cNvPr id="11" name="Google Shape;172;p4">
            <a:extLst>
              <a:ext uri="{FF2B5EF4-FFF2-40B4-BE49-F238E27FC236}">
                <a16:creationId xmlns:a16="http://schemas.microsoft.com/office/drawing/2014/main" id="{D09A8B4D-E1AD-098D-63F3-6AFD90E2763D}"/>
              </a:ext>
            </a:extLst>
          </p:cNvPr>
          <p:cNvSpPr/>
          <p:nvPr/>
        </p:nvSpPr>
        <p:spPr>
          <a:xfrm>
            <a:off x="2585393" y="1339745"/>
            <a:ext cx="2946539" cy="4825745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8" name="Google Shape;179;p4">
            <a:extLst>
              <a:ext uri="{FF2B5EF4-FFF2-40B4-BE49-F238E27FC236}">
                <a16:creationId xmlns:a16="http://schemas.microsoft.com/office/drawing/2014/main" id="{AC67287B-637F-7C1B-4487-7F569F6C3075}"/>
              </a:ext>
            </a:extLst>
          </p:cNvPr>
          <p:cNvSpPr txBox="1"/>
          <p:nvPr/>
        </p:nvSpPr>
        <p:spPr>
          <a:xfrm>
            <a:off x="2719817" y="4781058"/>
            <a:ext cx="2718545" cy="104024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0000"/>
              </a:lnSpc>
              <a:buNone/>
              <a:defRPr sz="120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l"/>
            <a:r>
              <a:rPr lang="en-US" altLang="ko-KR" sz="1400" dirty="0"/>
              <a:t>Test Script </a:t>
            </a:r>
            <a:r>
              <a:rPr lang="ko-KR" altLang="en-US" sz="1400" dirty="0"/>
              <a:t>개발 전</a:t>
            </a:r>
            <a:r>
              <a:rPr lang="en-US" altLang="ko-KR" sz="1400" dirty="0"/>
              <a:t>, Read </a:t>
            </a:r>
            <a:r>
              <a:rPr lang="ko-KR" altLang="en-US" sz="1400" dirty="0"/>
              <a:t>기능의 입출력과 예상 값을 바탕으로 </a:t>
            </a:r>
            <a:r>
              <a:rPr lang="ko-KR" altLang="en-US" sz="1400" b="1" dirty="0">
                <a:solidFill>
                  <a:srgbClr val="005AB4"/>
                </a:solidFill>
              </a:rPr>
              <a:t>실패</a:t>
            </a:r>
            <a:r>
              <a:rPr lang="ko-KR" altLang="en-US" sz="1400" dirty="0"/>
              <a:t>하는 테스트를 </a:t>
            </a:r>
            <a:r>
              <a:rPr lang="ko-KR" altLang="en-US" sz="1400" b="1" dirty="0">
                <a:solidFill>
                  <a:srgbClr val="005AB4"/>
                </a:solidFill>
              </a:rPr>
              <a:t>먼저</a:t>
            </a:r>
            <a:r>
              <a:rPr lang="ko-KR" altLang="en-US" sz="1400" dirty="0"/>
              <a:t> 작성하는 단계</a:t>
            </a:r>
            <a:endParaRPr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1E3ADA-CD93-2468-F475-35D90C763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818" y="1855589"/>
            <a:ext cx="2718546" cy="2457376"/>
          </a:xfrm>
          <a:prstGeom prst="rect">
            <a:avLst/>
          </a:prstGeom>
        </p:spPr>
      </p:pic>
      <p:sp>
        <p:nvSpPr>
          <p:cNvPr id="45" name="Google Shape;179;p4">
            <a:extLst>
              <a:ext uri="{FF2B5EF4-FFF2-40B4-BE49-F238E27FC236}">
                <a16:creationId xmlns:a16="http://schemas.microsoft.com/office/drawing/2014/main" id="{8F369928-DBB2-C2EC-A02C-BBFA9A95070D}"/>
              </a:ext>
            </a:extLst>
          </p:cNvPr>
          <p:cNvSpPr txBox="1"/>
          <p:nvPr/>
        </p:nvSpPr>
        <p:spPr>
          <a:xfrm>
            <a:off x="6011306" y="4771533"/>
            <a:ext cx="2675494" cy="104024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0000"/>
              </a:lnSpc>
              <a:buNone/>
              <a:defRPr sz="120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sz="1400" dirty="0"/>
              <a:t>테스트를 </a:t>
            </a:r>
            <a:r>
              <a:rPr lang="ko-KR" altLang="en-US" sz="1400" b="1" dirty="0">
                <a:solidFill>
                  <a:srgbClr val="005AB4"/>
                </a:solidFill>
              </a:rPr>
              <a:t>통과</a:t>
            </a:r>
            <a:r>
              <a:rPr lang="ko-KR" altLang="en-US" sz="1400" dirty="0"/>
              <a:t>시키는 것이 목표이며</a:t>
            </a:r>
            <a:r>
              <a:rPr lang="en-US" altLang="ko-KR" sz="1400" dirty="0"/>
              <a:t>, </a:t>
            </a:r>
            <a:r>
              <a:rPr lang="ko-KR" altLang="en-US" sz="1400" dirty="0"/>
              <a:t>복잡한 구조 없이 </a:t>
            </a:r>
            <a:r>
              <a:rPr lang="ko-KR" altLang="en-US" sz="1400" b="1" dirty="0">
                <a:solidFill>
                  <a:srgbClr val="005AB4"/>
                </a:solidFill>
              </a:rPr>
              <a:t>최소한</a:t>
            </a:r>
            <a:r>
              <a:rPr lang="ko-KR" altLang="en-US" sz="1400" dirty="0"/>
              <a:t>의 코드로 </a:t>
            </a:r>
            <a:r>
              <a:rPr lang="ko-KR" altLang="en-US" sz="1400" b="1" dirty="0">
                <a:solidFill>
                  <a:srgbClr val="005AB4"/>
                </a:solidFill>
              </a:rPr>
              <a:t>동작</a:t>
            </a:r>
            <a:r>
              <a:rPr lang="ko-KR" altLang="en-US" sz="1400" dirty="0"/>
              <a:t>하게 만드는 단계</a:t>
            </a:r>
            <a:endParaRPr sz="1400" dirty="0"/>
          </a:p>
        </p:txBody>
      </p:sp>
      <p:sp>
        <p:nvSpPr>
          <p:cNvPr id="47" name="Google Shape;172;p4">
            <a:extLst>
              <a:ext uri="{FF2B5EF4-FFF2-40B4-BE49-F238E27FC236}">
                <a16:creationId xmlns:a16="http://schemas.microsoft.com/office/drawing/2014/main" id="{EA5B368D-BFAD-268D-D022-DAEC8AF4F344}"/>
              </a:ext>
            </a:extLst>
          </p:cNvPr>
          <p:cNvSpPr/>
          <p:nvPr/>
        </p:nvSpPr>
        <p:spPr>
          <a:xfrm>
            <a:off x="9078006" y="1339745"/>
            <a:ext cx="2946539" cy="4825745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49" name="Google Shape;179;p4">
            <a:extLst>
              <a:ext uri="{FF2B5EF4-FFF2-40B4-BE49-F238E27FC236}">
                <a16:creationId xmlns:a16="http://schemas.microsoft.com/office/drawing/2014/main" id="{C8CF7166-7414-E62C-5B75-7620A9043959}"/>
              </a:ext>
            </a:extLst>
          </p:cNvPr>
          <p:cNvSpPr txBox="1"/>
          <p:nvPr/>
        </p:nvSpPr>
        <p:spPr>
          <a:xfrm>
            <a:off x="9181578" y="4781058"/>
            <a:ext cx="2758445" cy="104024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0000"/>
              </a:lnSpc>
              <a:buNone/>
              <a:defRPr sz="120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sz="1400" dirty="0"/>
              <a:t>테스트의 </a:t>
            </a:r>
            <a:r>
              <a:rPr lang="ko-KR" altLang="en-US" sz="1400" b="1" dirty="0">
                <a:solidFill>
                  <a:srgbClr val="005AB4"/>
                </a:solidFill>
              </a:rPr>
              <a:t>신뢰성</a:t>
            </a:r>
            <a:r>
              <a:rPr lang="ko-KR" altLang="en-US" sz="1400" dirty="0"/>
              <a:t>을 해치지 않으면서 직관적이지 않은 하드코딩 값을 상수로 바꾸는 등 코드를 </a:t>
            </a:r>
            <a:r>
              <a:rPr lang="ko-KR" altLang="en-US" sz="1400" b="1" dirty="0">
                <a:solidFill>
                  <a:srgbClr val="005AB4"/>
                </a:solidFill>
              </a:rPr>
              <a:t>정리</a:t>
            </a:r>
            <a:r>
              <a:rPr lang="ko-KR" altLang="en-US" sz="1400" dirty="0"/>
              <a:t>하는 단계</a:t>
            </a:r>
            <a:endParaRPr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8CFA48-E0E1-C458-B57E-8BD2660AB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639" y="1921439"/>
            <a:ext cx="2442536" cy="14589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A9906F-28EC-97A4-F536-81AABC4A2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6412" y="1873529"/>
            <a:ext cx="2749728" cy="1969128"/>
          </a:xfrm>
          <a:prstGeom prst="rect">
            <a:avLst/>
          </a:prstGeom>
        </p:spPr>
      </p:pic>
      <p:pic>
        <p:nvPicPr>
          <p:cNvPr id="2" name="그림 1" descr="다채로움, 아동 미술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DAB36D-9A12-B099-1D35-68F5AF0923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94" b="91895" l="9961" r="89844">
                        <a14:foregroundMark x1="26855" y1="12012" x2="71289" y2="10156"/>
                        <a14:foregroundMark x1="17773" y1="13867" x2="22266" y2="11621"/>
                        <a14:foregroundMark x1="32422" y1="8887" x2="47656" y2="8594"/>
                        <a14:foregroundMark x1="47656" y1="8594" x2="61523" y2="8691"/>
                        <a14:foregroundMark x1="76074" y1="12012" x2="78906" y2="15332"/>
                        <a14:foregroundMark x1="16113" y1="25781" x2="42969" y2="25879"/>
                        <a14:foregroundMark x1="42969" y1="25879" x2="83887" y2="24805"/>
                        <a14:foregroundMark x1="19043" y1="40039" x2="77832" y2="39063"/>
                        <a14:foregroundMark x1="77832" y1="39063" x2="81250" y2="39063"/>
                        <a14:foregroundMark x1="19238" y1="53125" x2="75879" y2="53125"/>
                        <a14:foregroundMark x1="22949" y1="76855" x2="77734" y2="78320"/>
                        <a14:foregroundMark x1="20703" y1="91895" x2="77637" y2="90527"/>
                        <a14:foregroundMark x1="24219" y1="88184" x2="77734" y2="88477"/>
                        <a14:foregroundMark x1="80957" y1="50000" x2="81641" y2="55762"/>
                        <a14:foregroundMark x1="50000" y1="88379" x2="77930" y2="87598"/>
                        <a14:foregroundMark x1="35156" y1="90039" x2="69043" y2="89453"/>
                        <a14:foregroundMark x1="83008" y1="50391" x2="83008" y2="53320"/>
                        <a14:foregroundMark x1="85547" y1="49219" x2="85547" y2="50195"/>
                        <a14:foregroundMark x1="85156" y1="50781" x2="85352" y2="51660"/>
                      </a14:backgroundRemoval>
                    </a14:imgEffect>
                  </a14:imgLayer>
                </a14:imgProps>
              </a:ext>
            </a:extLst>
          </a:blip>
          <a:srcRect b="80855"/>
          <a:stretch>
            <a:fillRect/>
          </a:stretch>
        </p:blipFill>
        <p:spPr>
          <a:xfrm>
            <a:off x="3093226" y="1351272"/>
            <a:ext cx="1930873" cy="415394"/>
          </a:xfrm>
          <a:prstGeom prst="rect">
            <a:avLst/>
          </a:prstGeom>
        </p:spPr>
      </p:pic>
      <p:sp>
        <p:nvSpPr>
          <p:cNvPr id="17" name="Google Shape;178;p4">
            <a:extLst>
              <a:ext uri="{FF2B5EF4-FFF2-40B4-BE49-F238E27FC236}">
                <a16:creationId xmlns:a16="http://schemas.microsoft.com/office/drawing/2014/main" id="{B76B1601-A99C-6BE2-1EDC-AC6B51E7069C}"/>
              </a:ext>
            </a:extLst>
          </p:cNvPr>
          <p:cNvSpPr txBox="1"/>
          <p:nvPr/>
        </p:nvSpPr>
        <p:spPr>
          <a:xfrm>
            <a:off x="3722959" y="1429094"/>
            <a:ext cx="671407" cy="33851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bg1"/>
                </a:solidFill>
                <a:latin typeface="Montserrat ExtraBold" panose="00000900000000000000" pitchFamily="2" charset="0"/>
                <a:ea typeface="G마켓 산스 TTF Medium" panose="02000000000000000000" pitchFamily="2" charset="-127"/>
              </a:rPr>
              <a:t>RED</a:t>
            </a:r>
            <a:endParaRPr sz="1600" dirty="0">
              <a:solidFill>
                <a:schemeClr val="bg1"/>
              </a:solidFill>
              <a:latin typeface="Montserrat ExtraBold" panose="00000900000000000000" pitchFamily="2" charset="0"/>
              <a:ea typeface="G마켓 산스 TTF Medium" panose="02000000000000000000" pitchFamily="2" charset="-127"/>
              <a:sym typeface="Arial"/>
            </a:endParaRPr>
          </a:p>
        </p:txBody>
      </p:sp>
      <p:pic>
        <p:nvPicPr>
          <p:cNvPr id="13" name="그림 12" descr="다채로움, 아동 미술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0B42AD-ED32-2575-3B23-C004DFC23E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94" b="91895" l="9961" r="89844">
                        <a14:foregroundMark x1="26855" y1="12012" x2="71289" y2="10156"/>
                        <a14:foregroundMark x1="17773" y1="13867" x2="22266" y2="11621"/>
                        <a14:foregroundMark x1="32422" y1="8887" x2="47656" y2="8594"/>
                        <a14:foregroundMark x1="47656" y1="8594" x2="61523" y2="8691"/>
                        <a14:foregroundMark x1="76074" y1="12012" x2="78906" y2="15332"/>
                        <a14:foregroundMark x1="16113" y1="25781" x2="42969" y2="25879"/>
                        <a14:foregroundMark x1="42969" y1="25879" x2="83887" y2="24805"/>
                        <a14:foregroundMark x1="19043" y1="40039" x2="77832" y2="39063"/>
                        <a14:foregroundMark x1="77832" y1="39063" x2="81250" y2="39063"/>
                        <a14:foregroundMark x1="19238" y1="53125" x2="75879" y2="53125"/>
                        <a14:foregroundMark x1="22949" y1="76855" x2="77734" y2="78320"/>
                        <a14:foregroundMark x1="20703" y1="91895" x2="77637" y2="90527"/>
                        <a14:foregroundMark x1="24219" y1="88184" x2="77734" y2="88477"/>
                        <a14:foregroundMark x1="80957" y1="50000" x2="81641" y2="55762"/>
                        <a14:foregroundMark x1="50000" y1="88379" x2="77930" y2="87598"/>
                        <a14:foregroundMark x1="35156" y1="90039" x2="69043" y2="89453"/>
                        <a14:foregroundMark x1="83008" y1="50391" x2="83008" y2="53320"/>
                        <a14:foregroundMark x1="85547" y1="49219" x2="85547" y2="50195"/>
                        <a14:foregroundMark x1="85156" y1="50781" x2="85352" y2="51660"/>
                      </a14:backgroundRemoval>
                    </a14:imgEffect>
                  </a14:imgLayer>
                </a14:imgProps>
              </a:ext>
            </a:extLst>
          </a:blip>
          <a:srcRect t="84453"/>
          <a:stretch>
            <a:fillRect/>
          </a:stretch>
        </p:blipFill>
        <p:spPr>
          <a:xfrm>
            <a:off x="9565886" y="1461599"/>
            <a:ext cx="1970779" cy="414226"/>
          </a:xfrm>
          <a:prstGeom prst="rect">
            <a:avLst/>
          </a:prstGeom>
        </p:spPr>
      </p:pic>
      <p:pic>
        <p:nvPicPr>
          <p:cNvPr id="12" name="그림 11" descr="다채로움, 아동 미술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8C8EFB-1F7D-53D4-0BE6-3A0E64728C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94" b="91895" l="9961" r="89844">
                        <a14:foregroundMark x1="26855" y1="12012" x2="71289" y2="10156"/>
                        <a14:foregroundMark x1="17773" y1="13867" x2="22266" y2="11621"/>
                        <a14:foregroundMark x1="32422" y1="8887" x2="47656" y2="8594"/>
                        <a14:foregroundMark x1="47656" y1="8594" x2="61523" y2="8691"/>
                        <a14:foregroundMark x1="76074" y1="12012" x2="78906" y2="15332"/>
                        <a14:foregroundMark x1="16113" y1="25781" x2="42969" y2="25879"/>
                        <a14:foregroundMark x1="42969" y1="25879" x2="83887" y2="24805"/>
                        <a14:foregroundMark x1="19043" y1="40039" x2="77832" y2="39063"/>
                        <a14:foregroundMark x1="77832" y1="39063" x2="81250" y2="39063"/>
                        <a14:foregroundMark x1="19238" y1="53125" x2="75879" y2="53125"/>
                        <a14:foregroundMark x1="22949" y1="76855" x2="77734" y2="78320"/>
                        <a14:foregroundMark x1="20703" y1="91895" x2="77637" y2="90527"/>
                        <a14:foregroundMark x1="24219" y1="88184" x2="77734" y2="88477"/>
                        <a14:foregroundMark x1="80957" y1="50000" x2="81641" y2="55762"/>
                        <a14:foregroundMark x1="50000" y1="88379" x2="77930" y2="87598"/>
                        <a14:foregroundMark x1="35156" y1="90039" x2="69043" y2="89453"/>
                        <a14:foregroundMark x1="83008" y1="50391" x2="83008" y2="53320"/>
                        <a14:foregroundMark x1="85547" y1="49219" x2="85547" y2="50195"/>
                        <a14:foregroundMark x1="85156" y1="50781" x2="85352" y2="51660"/>
                      </a14:backgroundRemoval>
                    </a14:imgEffect>
                  </a14:imgLayer>
                </a14:imgProps>
              </a:ext>
            </a:extLst>
          </a:blip>
          <a:srcRect t="46082" b="41619"/>
          <a:stretch>
            <a:fillRect/>
          </a:stretch>
        </p:blipFill>
        <p:spPr>
          <a:xfrm>
            <a:off x="6248490" y="1453915"/>
            <a:ext cx="1973880" cy="363798"/>
          </a:xfrm>
          <a:prstGeom prst="rect">
            <a:avLst/>
          </a:prstGeom>
        </p:spPr>
      </p:pic>
      <p:sp>
        <p:nvSpPr>
          <p:cNvPr id="44" name="Google Shape;178;p4">
            <a:extLst>
              <a:ext uri="{FF2B5EF4-FFF2-40B4-BE49-F238E27FC236}">
                <a16:creationId xmlns:a16="http://schemas.microsoft.com/office/drawing/2014/main" id="{8EDAF17E-B31D-EE82-A253-17DD03077F20}"/>
              </a:ext>
            </a:extLst>
          </p:cNvPr>
          <p:cNvSpPr txBox="1"/>
          <p:nvPr/>
        </p:nvSpPr>
        <p:spPr>
          <a:xfrm>
            <a:off x="6265804" y="1458539"/>
            <a:ext cx="1878293" cy="37236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600">
                <a:solidFill>
                  <a:srgbClr val="E71F4F"/>
                </a:solidFill>
                <a:latin typeface="Montserrat ExtraBold" panose="00000900000000000000" pitchFamily="2" charset="0"/>
                <a:ea typeface="G마켓 산스 TTF Medium" panose="02000000000000000000" pitchFamily="2" charset="-127"/>
              </a:defRPr>
            </a:lvl1pPr>
          </a:lstStyle>
          <a:p>
            <a:r>
              <a:rPr lang="en-US" altLang="ko-KR" sz="1400" dirty="0">
                <a:solidFill>
                  <a:schemeClr val="bg1"/>
                </a:solidFill>
              </a:rPr>
              <a:t>GREEN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48" name="Google Shape;178;p4">
            <a:extLst>
              <a:ext uri="{FF2B5EF4-FFF2-40B4-BE49-F238E27FC236}">
                <a16:creationId xmlns:a16="http://schemas.microsoft.com/office/drawing/2014/main" id="{DB397D3D-885F-2BA5-B5D2-9BEFA7DFBD04}"/>
              </a:ext>
            </a:extLst>
          </p:cNvPr>
          <p:cNvSpPr txBox="1"/>
          <p:nvPr/>
        </p:nvSpPr>
        <p:spPr>
          <a:xfrm>
            <a:off x="9612129" y="1435588"/>
            <a:ext cx="1878293" cy="33851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600">
                <a:solidFill>
                  <a:srgbClr val="E71F4F"/>
                </a:solidFill>
                <a:latin typeface="Montserrat ExtraBold" panose="00000900000000000000" pitchFamily="2" charset="0"/>
                <a:ea typeface="G마켓 산스 TTF Medium" panose="02000000000000000000" pitchFamily="2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REFACTOR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Google Shape;180;p4">
            <a:extLst>
              <a:ext uri="{FF2B5EF4-FFF2-40B4-BE49-F238E27FC236}">
                <a16:creationId xmlns:a16="http://schemas.microsoft.com/office/drawing/2014/main" id="{5A991F4B-CADD-EAE1-D2A8-8799ADC7F82B}"/>
              </a:ext>
            </a:extLst>
          </p:cNvPr>
          <p:cNvSpPr/>
          <p:nvPr/>
        </p:nvSpPr>
        <p:spPr>
          <a:xfrm>
            <a:off x="2779402" y="4516638"/>
            <a:ext cx="2558520" cy="3179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20" name="Google Shape;180;p4">
            <a:extLst>
              <a:ext uri="{FF2B5EF4-FFF2-40B4-BE49-F238E27FC236}">
                <a16:creationId xmlns:a16="http://schemas.microsoft.com/office/drawing/2014/main" id="{C92011FE-D2E0-02EB-0042-8F2F13F5C4EE}"/>
              </a:ext>
            </a:extLst>
          </p:cNvPr>
          <p:cNvSpPr/>
          <p:nvPr/>
        </p:nvSpPr>
        <p:spPr>
          <a:xfrm>
            <a:off x="6032647" y="4516638"/>
            <a:ext cx="2558520" cy="3179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22" name="Google Shape;180;p4">
            <a:extLst>
              <a:ext uri="{FF2B5EF4-FFF2-40B4-BE49-F238E27FC236}">
                <a16:creationId xmlns:a16="http://schemas.microsoft.com/office/drawing/2014/main" id="{7EEE142B-78BD-E3EA-12C0-6F92C7974C5C}"/>
              </a:ext>
            </a:extLst>
          </p:cNvPr>
          <p:cNvSpPr/>
          <p:nvPr/>
        </p:nvSpPr>
        <p:spPr>
          <a:xfrm>
            <a:off x="9252612" y="4516638"/>
            <a:ext cx="2558520" cy="3179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2054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D9F58C9D-D925-867F-479E-43E4A92CA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79AE38BA-ACB2-CF16-F456-3FBFB0DD1F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Mocking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활용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EB6-15FF-1C31-B297-A15E4EA100A0}"/>
              </a:ext>
            </a:extLst>
          </p:cNvPr>
          <p:cNvSpPr txBox="1"/>
          <p:nvPr/>
        </p:nvSpPr>
        <p:spPr>
          <a:xfrm>
            <a:off x="12334673" y="167027"/>
            <a:ext cx="6108970" cy="3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8850C066-D10F-1B7E-4FDD-A2C47FAE4033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FA0EFB04-E798-C922-C6D4-70D4FBADEB5F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C43A8A89-17AF-B653-5180-40E207CA2EA3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3" name="Google Shape;172;p4">
            <a:extLst>
              <a:ext uri="{FF2B5EF4-FFF2-40B4-BE49-F238E27FC236}">
                <a16:creationId xmlns:a16="http://schemas.microsoft.com/office/drawing/2014/main" id="{B0376964-C038-E404-8DA8-05C7D9F7247C}"/>
              </a:ext>
            </a:extLst>
          </p:cNvPr>
          <p:cNvSpPr/>
          <p:nvPr/>
        </p:nvSpPr>
        <p:spPr>
          <a:xfrm>
            <a:off x="817862" y="4146173"/>
            <a:ext cx="8545979" cy="2417913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4" name="Google Shape;179;p4">
            <a:extLst>
              <a:ext uri="{FF2B5EF4-FFF2-40B4-BE49-F238E27FC236}">
                <a16:creationId xmlns:a16="http://schemas.microsoft.com/office/drawing/2014/main" id="{93FC89E2-68F7-B4DE-8CF9-2418A05F568B}"/>
              </a:ext>
            </a:extLst>
          </p:cNvPr>
          <p:cNvSpPr txBox="1"/>
          <p:nvPr/>
        </p:nvSpPr>
        <p:spPr>
          <a:xfrm>
            <a:off x="1108146" y="4344537"/>
            <a:ext cx="928906" cy="29542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120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 dirty="0"/>
              <a:t>STUB</a:t>
            </a:r>
            <a:endParaRPr dirty="0"/>
          </a:p>
        </p:txBody>
      </p:sp>
      <p:sp>
        <p:nvSpPr>
          <p:cNvPr id="15" name="Google Shape;180;p4">
            <a:extLst>
              <a:ext uri="{FF2B5EF4-FFF2-40B4-BE49-F238E27FC236}">
                <a16:creationId xmlns:a16="http://schemas.microsoft.com/office/drawing/2014/main" id="{D9308E2D-05EC-B1C1-8882-09AFDEA374F2}"/>
              </a:ext>
            </a:extLst>
          </p:cNvPr>
          <p:cNvSpPr/>
          <p:nvPr/>
        </p:nvSpPr>
        <p:spPr>
          <a:xfrm>
            <a:off x="1201273" y="4651365"/>
            <a:ext cx="433391" cy="57234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5216C48-750D-4247-8E4C-DD310B73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774" y="4253992"/>
            <a:ext cx="5933497" cy="2204618"/>
          </a:xfrm>
          <a:prstGeom prst="rect">
            <a:avLst/>
          </a:prstGeom>
        </p:spPr>
      </p:pic>
      <p:sp>
        <p:nvSpPr>
          <p:cNvPr id="7" name="Google Shape;179;p4">
            <a:extLst>
              <a:ext uri="{FF2B5EF4-FFF2-40B4-BE49-F238E27FC236}">
                <a16:creationId xmlns:a16="http://schemas.microsoft.com/office/drawing/2014/main" id="{304090E9-67C1-6B90-4312-DE565002D070}"/>
              </a:ext>
            </a:extLst>
          </p:cNvPr>
          <p:cNvSpPr txBox="1"/>
          <p:nvPr/>
        </p:nvSpPr>
        <p:spPr>
          <a:xfrm>
            <a:off x="644524" y="1094724"/>
            <a:ext cx="10137775" cy="36313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0000"/>
              </a:lnSpc>
              <a:buNone/>
              <a:defRPr sz="1200">
                <a:solidFill>
                  <a:srgbClr val="0F253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l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 시스템 처리를 담당하는 </a:t>
            </a:r>
            <a:r>
              <a:rPr lang="en-US" altLang="ko-KR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FileManager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</a:t>
            </a:r>
            <a:r>
              <a:rPr lang="en-US" altLang="ko-KR" sz="1600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Mocking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대체하여 </a:t>
            </a:r>
            <a:r>
              <a:rPr lang="ko-KR" altLang="en-US" sz="1600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외부 의존성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</a:t>
            </a:r>
            <a:r>
              <a:rPr lang="ko-KR" altLang="en-US" sz="1600" dirty="0" err="1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미구현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모듈에 대응함</a:t>
            </a:r>
            <a:endParaRPr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BA9E26-23BB-0F46-743C-EC9D0CF0DCDD}"/>
              </a:ext>
            </a:extLst>
          </p:cNvPr>
          <p:cNvGrpSpPr/>
          <p:nvPr/>
        </p:nvGrpSpPr>
        <p:grpSpPr>
          <a:xfrm>
            <a:off x="817864" y="1911211"/>
            <a:ext cx="8545978" cy="1949589"/>
            <a:chOff x="817864" y="1911211"/>
            <a:chExt cx="8545978" cy="1949589"/>
          </a:xfrm>
        </p:grpSpPr>
        <p:sp>
          <p:nvSpPr>
            <p:cNvPr id="11" name="Google Shape;172;p4">
              <a:extLst>
                <a:ext uri="{FF2B5EF4-FFF2-40B4-BE49-F238E27FC236}">
                  <a16:creationId xmlns:a16="http://schemas.microsoft.com/office/drawing/2014/main" id="{9C410ADA-5415-C644-60B9-87E05505DDAE}"/>
                </a:ext>
              </a:extLst>
            </p:cNvPr>
            <p:cNvSpPr/>
            <p:nvPr/>
          </p:nvSpPr>
          <p:spPr>
            <a:xfrm>
              <a:off x="817864" y="1911211"/>
              <a:ext cx="8545978" cy="1949589"/>
            </a:xfrm>
            <a:prstGeom prst="roundRect">
              <a:avLst>
                <a:gd name="adj" fmla="val 2381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dist="50800" dir="2700000" algn="tl" rotWithShape="0">
                <a:srgbClr val="73131C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Calibri"/>
                  <a:sym typeface="Calibri"/>
                </a:rPr>
                <a:t>v</a:t>
              </a:r>
              <a:endParaRPr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endParaRPr>
            </a:p>
          </p:txBody>
        </p:sp>
        <p:sp>
          <p:nvSpPr>
            <p:cNvPr id="18" name="Google Shape;179;p4">
              <a:extLst>
                <a:ext uri="{FF2B5EF4-FFF2-40B4-BE49-F238E27FC236}">
                  <a16:creationId xmlns:a16="http://schemas.microsoft.com/office/drawing/2014/main" id="{B7E9F2A7-12E7-E8C9-DA53-2377ECB0B807}"/>
                </a:ext>
              </a:extLst>
            </p:cNvPr>
            <p:cNvSpPr txBox="1"/>
            <p:nvPr/>
          </p:nvSpPr>
          <p:spPr>
            <a:xfrm>
              <a:off x="1108146" y="1998815"/>
              <a:ext cx="928906" cy="295425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0F2533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SUT </a:t>
              </a:r>
              <a:r>
                <a:rPr lang="ko-KR" altLang="en-US" sz="1200" dirty="0">
                  <a:solidFill>
                    <a:srgbClr val="0F2533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준비</a:t>
              </a:r>
              <a:endParaRPr sz="1200" dirty="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5F1D245-A9CB-D297-9611-EDA91C20E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7630"/>
            <a:stretch>
              <a:fillRect/>
            </a:stretch>
          </p:blipFill>
          <p:spPr>
            <a:xfrm>
              <a:off x="2191774" y="1987928"/>
              <a:ext cx="5842420" cy="1861985"/>
            </a:xfrm>
            <a:prstGeom prst="rect">
              <a:avLst/>
            </a:prstGeom>
          </p:spPr>
        </p:pic>
        <p:sp>
          <p:nvSpPr>
            <p:cNvPr id="10" name="Google Shape;180;p4">
              <a:extLst>
                <a:ext uri="{FF2B5EF4-FFF2-40B4-BE49-F238E27FC236}">
                  <a16:creationId xmlns:a16="http://schemas.microsoft.com/office/drawing/2014/main" id="{A1538320-AD74-B0D5-E374-99254EF276E2}"/>
                </a:ext>
              </a:extLst>
            </p:cNvPr>
            <p:cNvSpPr/>
            <p:nvPr/>
          </p:nvSpPr>
          <p:spPr>
            <a:xfrm>
              <a:off x="1219264" y="2292943"/>
              <a:ext cx="433391" cy="57234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895AA97A-84EC-B2EF-125C-E7974F403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B2A8306A-5DBE-2477-8430-4C1D7F46FB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Mocking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활용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8F232-9123-3D36-A626-2F6A3483863F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FF1B455E-D47B-304C-36F6-4FE173654D21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413D61FF-5FA5-3A2B-E812-4530F3BA46E3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5DA9CF7B-0C0B-0759-8867-D81A4217AC2E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72;p4">
            <a:extLst>
              <a:ext uri="{FF2B5EF4-FFF2-40B4-BE49-F238E27FC236}">
                <a16:creationId xmlns:a16="http://schemas.microsoft.com/office/drawing/2014/main" id="{C7565B78-D423-F735-92C7-687284FE0780}"/>
              </a:ext>
            </a:extLst>
          </p:cNvPr>
          <p:cNvSpPr/>
          <p:nvPr/>
        </p:nvSpPr>
        <p:spPr>
          <a:xfrm>
            <a:off x="767063" y="1272582"/>
            <a:ext cx="10988058" cy="1796007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8" name="Google Shape;179;p4">
            <a:extLst>
              <a:ext uri="{FF2B5EF4-FFF2-40B4-BE49-F238E27FC236}">
                <a16:creationId xmlns:a16="http://schemas.microsoft.com/office/drawing/2014/main" id="{D03E9D04-A80B-8A8C-472C-DB996A2487C9}"/>
              </a:ext>
            </a:extLst>
          </p:cNvPr>
          <p:cNvSpPr txBox="1"/>
          <p:nvPr/>
        </p:nvSpPr>
        <p:spPr>
          <a:xfrm>
            <a:off x="953628" y="1553226"/>
            <a:ext cx="1288134" cy="29542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120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테스트 수행</a:t>
            </a:r>
            <a:endParaRPr dirty="0"/>
          </a:p>
        </p:txBody>
      </p:sp>
      <p:sp>
        <p:nvSpPr>
          <p:cNvPr id="19" name="Google Shape;180;p4">
            <a:extLst>
              <a:ext uri="{FF2B5EF4-FFF2-40B4-BE49-F238E27FC236}">
                <a16:creationId xmlns:a16="http://schemas.microsoft.com/office/drawing/2014/main" id="{9E51AE4F-A378-3BAF-5A98-454AB67E8F9C}"/>
              </a:ext>
            </a:extLst>
          </p:cNvPr>
          <p:cNvSpPr/>
          <p:nvPr/>
        </p:nvSpPr>
        <p:spPr>
          <a:xfrm>
            <a:off x="1054531" y="1879871"/>
            <a:ext cx="524403" cy="43001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3" name="Google Shape;172;p4">
            <a:extLst>
              <a:ext uri="{FF2B5EF4-FFF2-40B4-BE49-F238E27FC236}">
                <a16:creationId xmlns:a16="http://schemas.microsoft.com/office/drawing/2014/main" id="{B3983D60-BD89-6B66-E3C7-A037AE04667B}"/>
              </a:ext>
            </a:extLst>
          </p:cNvPr>
          <p:cNvSpPr/>
          <p:nvPr/>
        </p:nvSpPr>
        <p:spPr>
          <a:xfrm>
            <a:off x="767061" y="3314742"/>
            <a:ext cx="10988060" cy="3294075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4" name="Google Shape;179;p4">
            <a:extLst>
              <a:ext uri="{FF2B5EF4-FFF2-40B4-BE49-F238E27FC236}">
                <a16:creationId xmlns:a16="http://schemas.microsoft.com/office/drawing/2014/main" id="{22CE360F-5C81-B735-B873-069DAF26486A}"/>
              </a:ext>
            </a:extLst>
          </p:cNvPr>
          <p:cNvSpPr txBox="1"/>
          <p:nvPr/>
        </p:nvSpPr>
        <p:spPr>
          <a:xfrm>
            <a:off x="953628" y="3607940"/>
            <a:ext cx="1196905" cy="49855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120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 altLang="ko-KR" dirty="0"/>
              <a:t>State </a:t>
            </a:r>
            <a:r>
              <a:rPr lang="ko-KR" altLang="en-US" dirty="0" err="1"/>
              <a:t>Ｖ</a:t>
            </a:r>
            <a:r>
              <a:rPr lang="en-US" altLang="ko-KR" dirty="0" err="1"/>
              <a:t>erification</a:t>
            </a:r>
            <a:endParaRPr dirty="0"/>
          </a:p>
        </p:txBody>
      </p:sp>
      <p:sp>
        <p:nvSpPr>
          <p:cNvPr id="15" name="Google Shape;180;p4">
            <a:extLst>
              <a:ext uri="{FF2B5EF4-FFF2-40B4-BE49-F238E27FC236}">
                <a16:creationId xmlns:a16="http://schemas.microsoft.com/office/drawing/2014/main" id="{D2259B1A-23F5-B74D-EA03-184F7BA22FAA}"/>
              </a:ext>
            </a:extLst>
          </p:cNvPr>
          <p:cNvSpPr/>
          <p:nvPr/>
        </p:nvSpPr>
        <p:spPr>
          <a:xfrm>
            <a:off x="1054531" y="4152439"/>
            <a:ext cx="524403" cy="57234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AC3989-8D45-70F3-89F8-5DE0A9C82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133" y="1480256"/>
            <a:ext cx="7537126" cy="1131685"/>
          </a:xfrm>
          <a:prstGeom prst="rect">
            <a:avLst/>
          </a:prstGeom>
        </p:spPr>
      </p:pic>
      <p:sp>
        <p:nvSpPr>
          <p:cNvPr id="10" name="Google Shape;179;p4">
            <a:extLst>
              <a:ext uri="{FF2B5EF4-FFF2-40B4-BE49-F238E27FC236}">
                <a16:creationId xmlns:a16="http://schemas.microsoft.com/office/drawing/2014/main" id="{D2B67890-450D-FE5D-ADD7-1A6B8FC41805}"/>
              </a:ext>
            </a:extLst>
          </p:cNvPr>
          <p:cNvSpPr txBox="1"/>
          <p:nvPr/>
        </p:nvSpPr>
        <p:spPr>
          <a:xfrm>
            <a:off x="953628" y="2094160"/>
            <a:ext cx="1288134" cy="49855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120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 dirty="0"/>
              <a:t>Behavior Verification</a:t>
            </a:r>
            <a:endParaRPr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E86FD62-EB58-2CBB-7C0F-621A778C0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133" y="3635165"/>
            <a:ext cx="9214588" cy="2653228"/>
          </a:xfrm>
          <a:prstGeom prst="rect">
            <a:avLst/>
          </a:prstGeom>
        </p:spPr>
      </p:pic>
      <p:sp>
        <p:nvSpPr>
          <p:cNvPr id="20" name="Google Shape;180;p4">
            <a:extLst>
              <a:ext uri="{FF2B5EF4-FFF2-40B4-BE49-F238E27FC236}">
                <a16:creationId xmlns:a16="http://schemas.microsoft.com/office/drawing/2014/main" id="{EE84D519-3A72-99ED-1EB0-E5F811B031A4}"/>
              </a:ext>
            </a:extLst>
          </p:cNvPr>
          <p:cNvSpPr/>
          <p:nvPr/>
        </p:nvSpPr>
        <p:spPr>
          <a:xfrm>
            <a:off x="1054531" y="2600538"/>
            <a:ext cx="524403" cy="43001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397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931BAF05-72E6-7C63-8A64-DEAADD1C2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E4426B78-12B8-9C2E-30AB-23B2D9B0A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[1]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C9B9A-29C0-B2DD-1195-F4B038B3304D}"/>
              </a:ext>
            </a:extLst>
          </p:cNvPr>
          <p:cNvSpPr txBox="1"/>
          <p:nvPr/>
        </p:nvSpPr>
        <p:spPr>
          <a:xfrm>
            <a:off x="12334673" y="167027"/>
            <a:ext cx="6108970" cy="3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DC74073D-7BAC-0961-5D1D-2A17E2552014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EBB79177-BD6D-2E20-B4A4-15D588DA2FA4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2D7F42D3-06D3-517E-F846-F0657598E657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5B7572-5E74-197D-A7DA-334327DF2263}"/>
              </a:ext>
            </a:extLst>
          </p:cNvPr>
          <p:cNvSpPr txBox="1"/>
          <p:nvPr/>
        </p:nvSpPr>
        <p:spPr>
          <a:xfrm>
            <a:off x="448369" y="7012839"/>
            <a:ext cx="92202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불필요한 복잡성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Smell ~</a:t>
            </a:r>
            <a:endParaRPr lang="ko-KR" altLang="en-US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buNone/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Long Method =&gt;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긴 함수를 작은 서브 함수들로 분해하고 의도를 명확히 드러냄</a:t>
            </a:r>
            <a:endParaRPr lang="ko-KR" altLang="en-US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buNone/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Large Class =&gt;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너무 많은 일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이해 어려움</a:t>
            </a:r>
            <a:endParaRPr lang="ko-KR" altLang="en-US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buNone/>
            </a:pPr>
            <a:b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87E40-BB25-E3BF-6653-9BF229472B50}"/>
              </a:ext>
            </a:extLst>
          </p:cNvPr>
          <p:cNvSpPr txBox="1"/>
          <p:nvPr/>
        </p:nvSpPr>
        <p:spPr>
          <a:xfrm>
            <a:off x="968934" y="7849894"/>
            <a:ext cx="9220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-SOLID - SRP (Single Responsibility Principle) :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하나의 책임만 수행</a:t>
            </a:r>
          </a:p>
          <a:p>
            <a:pPr rtl="0">
              <a:buNone/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함수는 한가지 목적을 가지고 있어야 한다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buNone/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모듈화가 잘되어 있다면 유지보수가 편하다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buNone/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응집도를 올려야 한다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Cohesion</a:t>
            </a:r>
            <a:endParaRPr lang="ko-KR" altLang="en-US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buNone/>
            </a:pPr>
            <a:b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Google Shape;172;p4">
            <a:extLst>
              <a:ext uri="{FF2B5EF4-FFF2-40B4-BE49-F238E27FC236}">
                <a16:creationId xmlns:a16="http://schemas.microsoft.com/office/drawing/2014/main" id="{89481C5D-E386-E40C-CE1C-633F6C9AAAD6}"/>
              </a:ext>
            </a:extLst>
          </p:cNvPr>
          <p:cNvSpPr/>
          <p:nvPr/>
        </p:nvSpPr>
        <p:spPr>
          <a:xfrm>
            <a:off x="448369" y="1799951"/>
            <a:ext cx="5769420" cy="4684237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876C67-3798-9DFB-AB9A-232E5867C8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7475"/>
          <a:stretch>
            <a:fillRect/>
          </a:stretch>
        </p:blipFill>
        <p:spPr>
          <a:xfrm>
            <a:off x="672766" y="2258249"/>
            <a:ext cx="5356972" cy="32536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328C10-3F7E-6044-1A3E-7DA187885191}"/>
              </a:ext>
            </a:extLst>
          </p:cNvPr>
          <p:cNvSpPr txBox="1"/>
          <p:nvPr/>
        </p:nvSpPr>
        <p:spPr>
          <a:xfrm>
            <a:off x="968934" y="4543480"/>
            <a:ext cx="12967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200000"/>
              </a:lnSpc>
              <a:buNone/>
            </a:pPr>
            <a:r>
              <a:rPr lang="en-US" altLang="ko-KR" sz="12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Validation</a:t>
            </a:r>
            <a:endParaRPr lang="ko-KR" altLang="en-US" sz="1200" b="1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buNone/>
            </a:pPr>
            <a:r>
              <a:rPr lang="en-US" altLang="ko-KR" sz="1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Execute</a:t>
            </a:r>
            <a:endParaRPr lang="ko-KR" altLang="en-US" sz="1200" b="1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buNone/>
            </a:pPr>
            <a:br>
              <a:rPr lang="ko-KR" altLang="en-US" sz="1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endParaRPr lang="ko-KR" altLang="en-US" sz="1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Google Shape;172;p4">
            <a:extLst>
              <a:ext uri="{FF2B5EF4-FFF2-40B4-BE49-F238E27FC236}">
                <a16:creationId xmlns:a16="http://schemas.microsoft.com/office/drawing/2014/main" id="{794493CE-CAB5-6E99-F8CF-1818DC38AFC6}"/>
              </a:ext>
            </a:extLst>
          </p:cNvPr>
          <p:cNvSpPr/>
          <p:nvPr/>
        </p:nvSpPr>
        <p:spPr>
          <a:xfrm>
            <a:off x="6381776" y="1799952"/>
            <a:ext cx="5485104" cy="4684237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ED62E17-0B33-5793-BD4E-325929DB1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293" y="2246152"/>
            <a:ext cx="5026820" cy="360809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1B0F6F-5167-713B-E9EE-E0F3E42AF75F}"/>
              </a:ext>
            </a:extLst>
          </p:cNvPr>
          <p:cNvSpPr txBox="1"/>
          <p:nvPr/>
        </p:nvSpPr>
        <p:spPr>
          <a:xfrm>
            <a:off x="8116363" y="3729077"/>
            <a:ext cx="1146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altLang="ko-KR" sz="1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Execute</a:t>
            </a:r>
            <a:endParaRPr lang="ko-KR" altLang="en-US" sz="1200" b="1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buNone/>
            </a:pPr>
            <a:br>
              <a:rPr lang="ko-KR" altLang="en-US" sz="1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endParaRPr lang="ko-KR" altLang="en-US" sz="1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029BE1-13AD-6BCD-0A88-2CDD8EBCF642}"/>
              </a:ext>
            </a:extLst>
          </p:cNvPr>
          <p:cNvSpPr txBox="1"/>
          <p:nvPr/>
        </p:nvSpPr>
        <p:spPr>
          <a:xfrm>
            <a:off x="6444989" y="3969681"/>
            <a:ext cx="1407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altLang="ko-KR" sz="12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Validation</a:t>
            </a:r>
            <a:endParaRPr lang="ko-KR" altLang="en-US" sz="1200" b="1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buNone/>
            </a:pPr>
            <a:br>
              <a:rPr lang="ko-KR" altLang="en-US" sz="1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endParaRPr lang="ko-KR" altLang="en-US" sz="1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C24791-8F72-8AC5-32A8-FDCBAA41627D}"/>
              </a:ext>
            </a:extLst>
          </p:cNvPr>
          <p:cNvSpPr/>
          <p:nvPr/>
        </p:nvSpPr>
        <p:spPr>
          <a:xfrm>
            <a:off x="6541294" y="4276820"/>
            <a:ext cx="1573642" cy="1488486"/>
          </a:xfrm>
          <a:prstGeom prst="rect">
            <a:avLst/>
          </a:prstGeom>
          <a:noFill/>
          <a:ln>
            <a:solidFill>
              <a:srgbClr val="E71F4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Google Shape;179;p4">
            <a:extLst>
              <a:ext uri="{FF2B5EF4-FFF2-40B4-BE49-F238E27FC236}">
                <a16:creationId xmlns:a16="http://schemas.microsoft.com/office/drawing/2014/main" id="{CB1AB6DB-7C11-34A3-6098-B3618AB7D3B8}"/>
              </a:ext>
            </a:extLst>
          </p:cNvPr>
          <p:cNvSpPr txBox="1"/>
          <p:nvPr/>
        </p:nvSpPr>
        <p:spPr>
          <a:xfrm>
            <a:off x="402881" y="1821968"/>
            <a:ext cx="1021022" cy="29542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rPr>
              <a:t>Before</a:t>
            </a:r>
            <a:endParaRPr sz="1200" b="1" dirty="0">
              <a:solidFill>
                <a:srgbClr val="0F253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Arial"/>
            </a:endParaRPr>
          </a:p>
        </p:txBody>
      </p:sp>
      <p:sp>
        <p:nvSpPr>
          <p:cNvPr id="31" name="Google Shape;180;p4">
            <a:extLst>
              <a:ext uri="{FF2B5EF4-FFF2-40B4-BE49-F238E27FC236}">
                <a16:creationId xmlns:a16="http://schemas.microsoft.com/office/drawing/2014/main" id="{965F0038-BB3F-23EF-09EC-A36D3063AA38}"/>
              </a:ext>
            </a:extLst>
          </p:cNvPr>
          <p:cNvSpPr/>
          <p:nvPr/>
        </p:nvSpPr>
        <p:spPr>
          <a:xfrm>
            <a:off x="635558" y="2084584"/>
            <a:ext cx="524403" cy="57234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33" name="Google Shape;180;p4">
            <a:extLst>
              <a:ext uri="{FF2B5EF4-FFF2-40B4-BE49-F238E27FC236}">
                <a16:creationId xmlns:a16="http://schemas.microsoft.com/office/drawing/2014/main" id="{7C1F685E-F3A7-DB8F-51E8-B3AAFA3D4D43}"/>
              </a:ext>
            </a:extLst>
          </p:cNvPr>
          <p:cNvSpPr/>
          <p:nvPr/>
        </p:nvSpPr>
        <p:spPr>
          <a:xfrm>
            <a:off x="6560609" y="2084584"/>
            <a:ext cx="524403" cy="57234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34" name="Google Shape;179;p4">
            <a:extLst>
              <a:ext uri="{FF2B5EF4-FFF2-40B4-BE49-F238E27FC236}">
                <a16:creationId xmlns:a16="http://schemas.microsoft.com/office/drawing/2014/main" id="{3E17ECD7-1CAE-FABD-E85E-AED4824FF93F}"/>
              </a:ext>
            </a:extLst>
          </p:cNvPr>
          <p:cNvSpPr txBox="1"/>
          <p:nvPr/>
        </p:nvSpPr>
        <p:spPr>
          <a:xfrm>
            <a:off x="6280581" y="1821968"/>
            <a:ext cx="1021022" cy="29542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After</a:t>
            </a:r>
            <a:endParaRPr sz="1200" b="1" dirty="0">
              <a:solidFill>
                <a:srgbClr val="0F253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27E4E1-F074-1D3A-C596-9E9EA1A0A2B0}"/>
              </a:ext>
            </a:extLst>
          </p:cNvPr>
          <p:cNvSpPr txBox="1"/>
          <p:nvPr/>
        </p:nvSpPr>
        <p:spPr>
          <a:xfrm>
            <a:off x="968934" y="1077422"/>
            <a:ext cx="4894481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Smell - </a:t>
            </a:r>
            <a:r>
              <a:rPr lang="en-US" altLang="ko-KR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Long Method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(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불필요한 복잡성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endParaRPr lang="ko-KR" altLang="en-US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AFF24B-3595-6702-10E9-80ECE1C8A058}"/>
              </a:ext>
            </a:extLst>
          </p:cNvPr>
          <p:cNvSpPr/>
          <p:nvPr/>
        </p:nvSpPr>
        <p:spPr>
          <a:xfrm>
            <a:off x="793126" y="1171252"/>
            <a:ext cx="112791" cy="112791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F57306-00A0-4EB9-3E2B-8F51872298D1}"/>
              </a:ext>
            </a:extLst>
          </p:cNvPr>
          <p:cNvSpPr txBox="1"/>
          <p:nvPr/>
        </p:nvSpPr>
        <p:spPr>
          <a:xfrm>
            <a:off x="949429" y="1408459"/>
            <a:ext cx="10804358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하나의 책임만 수행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단일 책임 원칙</a:t>
            </a:r>
            <a:r>
              <a:rPr lang="en-US" altLang="ko-KR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(Single Responsibility Principle, </a:t>
            </a:r>
            <a:r>
              <a:rPr lang="en-US" altLang="ko-KR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SRP</a:t>
            </a:r>
            <a:r>
              <a:rPr lang="en-US" altLang="ko-KR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적용</a:t>
            </a:r>
            <a:endParaRPr lang="ko-KR" altLang="en-US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1B0017-7D98-E5DE-8F95-99ADB4F2785A}"/>
              </a:ext>
            </a:extLst>
          </p:cNvPr>
          <p:cNvSpPr/>
          <p:nvPr/>
        </p:nvSpPr>
        <p:spPr>
          <a:xfrm>
            <a:off x="793126" y="1476052"/>
            <a:ext cx="112791" cy="112791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99204-4FA2-FAAF-2248-A182C4E300F6}"/>
              </a:ext>
            </a:extLst>
          </p:cNvPr>
          <p:cNvSpPr txBox="1"/>
          <p:nvPr/>
        </p:nvSpPr>
        <p:spPr>
          <a:xfrm>
            <a:off x="626300" y="5963621"/>
            <a:ext cx="10804358" cy="27699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Command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모듈은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Validation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Execute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기능을 </a:t>
            </a:r>
            <a:r>
              <a:rPr lang="ko-KR" altLang="en-US" sz="1200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모두 포함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8140E-4028-E1FE-6686-6E18C71BA372}"/>
              </a:ext>
            </a:extLst>
          </p:cNvPr>
          <p:cNvSpPr txBox="1"/>
          <p:nvPr/>
        </p:nvSpPr>
        <p:spPr>
          <a:xfrm>
            <a:off x="6479329" y="5824019"/>
            <a:ext cx="10804358" cy="55861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Command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모듈은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Execute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기능만 </a:t>
            </a:r>
            <a:r>
              <a:rPr lang="ko-KR" altLang="en-US" sz="1200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전담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하도록 설정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하고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Validation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기능은 별도의 </a:t>
            </a:r>
            <a:r>
              <a:rPr lang="ko-KR" altLang="en-US" sz="1200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패키지 로 분리</a:t>
            </a:r>
          </a:p>
        </p:txBody>
      </p:sp>
    </p:spTree>
    <p:extLst>
      <p:ext uri="{BB962C8B-B14F-4D97-AF65-F5344CB8AC3E}">
        <p14:creationId xmlns:p14="http://schemas.microsoft.com/office/powerpoint/2010/main" val="124596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D34C6586-13BA-DC02-77AB-C02CB8F92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BB71321E-B1CB-B283-4521-9DADCD3D72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[1]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960DDB-BFFB-997E-4CB1-2B876EB3465A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37EB4359-5BEA-EA8D-3457-7D11FFCA7148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EEC66EC5-5DC0-52F3-5197-82D68C497F00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658A8768-C82E-4818-C49F-4AD08CA0C0B4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72;p4">
            <a:extLst>
              <a:ext uri="{FF2B5EF4-FFF2-40B4-BE49-F238E27FC236}">
                <a16:creationId xmlns:a16="http://schemas.microsoft.com/office/drawing/2014/main" id="{61699791-D2D6-60FA-E26C-A5CB0F2F6871}"/>
              </a:ext>
            </a:extLst>
          </p:cNvPr>
          <p:cNvSpPr/>
          <p:nvPr/>
        </p:nvSpPr>
        <p:spPr>
          <a:xfrm>
            <a:off x="2014031" y="1065853"/>
            <a:ext cx="9107549" cy="5482003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B10F10-90BA-D99D-9F94-1BD281D42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048" y="1122105"/>
            <a:ext cx="7776921" cy="536949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E6B85-C06D-1F83-BF45-C9E245AFF2EA}"/>
              </a:ext>
            </a:extLst>
          </p:cNvPr>
          <p:cNvSpPr/>
          <p:nvPr/>
        </p:nvSpPr>
        <p:spPr>
          <a:xfrm>
            <a:off x="3106280" y="3031816"/>
            <a:ext cx="2989720" cy="409884"/>
          </a:xfrm>
          <a:prstGeom prst="rect">
            <a:avLst/>
          </a:prstGeom>
          <a:noFill/>
          <a:ln>
            <a:solidFill>
              <a:srgbClr val="E71F4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0EE55A-90C7-06D4-30B7-94AE31961500}"/>
              </a:ext>
            </a:extLst>
          </p:cNvPr>
          <p:cNvSpPr/>
          <p:nvPr/>
        </p:nvSpPr>
        <p:spPr>
          <a:xfrm>
            <a:off x="3106280" y="3547610"/>
            <a:ext cx="2989720" cy="1909914"/>
          </a:xfrm>
          <a:prstGeom prst="rect">
            <a:avLst/>
          </a:prstGeom>
          <a:noFill/>
          <a:ln>
            <a:solidFill>
              <a:srgbClr val="005AB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D058C-5196-53F3-95F5-87571B7DD6FC}"/>
              </a:ext>
            </a:extLst>
          </p:cNvPr>
          <p:cNvSpPr/>
          <p:nvPr/>
        </p:nvSpPr>
        <p:spPr>
          <a:xfrm>
            <a:off x="7188249" y="3031816"/>
            <a:ext cx="2109755" cy="115645"/>
          </a:xfrm>
          <a:prstGeom prst="rect">
            <a:avLst/>
          </a:prstGeom>
          <a:noFill/>
          <a:ln>
            <a:solidFill>
              <a:srgbClr val="E71F4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691855-4A62-9EB9-2141-DE5F6B2E0C3C}"/>
              </a:ext>
            </a:extLst>
          </p:cNvPr>
          <p:cNvSpPr/>
          <p:nvPr/>
        </p:nvSpPr>
        <p:spPr>
          <a:xfrm>
            <a:off x="7188249" y="3253371"/>
            <a:ext cx="2109755" cy="294240"/>
          </a:xfrm>
          <a:prstGeom prst="rect">
            <a:avLst/>
          </a:prstGeom>
          <a:noFill/>
          <a:ln>
            <a:solidFill>
              <a:srgbClr val="005AB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A8A659C-619C-3AFB-2CBA-F7EBB48D2F74}"/>
              </a:ext>
            </a:extLst>
          </p:cNvPr>
          <p:cNvSpPr/>
          <p:nvPr/>
        </p:nvSpPr>
        <p:spPr>
          <a:xfrm rot="20955843">
            <a:off x="6343048" y="3031816"/>
            <a:ext cx="616017" cy="115645"/>
          </a:xfrm>
          <a:prstGeom prst="rightArrow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800">
              <a:solidFill>
                <a:schemeClr val="lt1"/>
              </a:solidFill>
              <a:latin typeface="Calibri"/>
              <a:cs typeface="Calibri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23D846C-B66B-E127-229C-D96B27B97F98}"/>
              </a:ext>
            </a:extLst>
          </p:cNvPr>
          <p:cNvSpPr/>
          <p:nvPr/>
        </p:nvSpPr>
        <p:spPr>
          <a:xfrm rot="19950173">
            <a:off x="6280707" y="3820724"/>
            <a:ext cx="888603" cy="121085"/>
          </a:xfrm>
          <a:prstGeom prst="rightArrow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800">
              <a:latin typeface="Calibri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06D3CB-FF4B-6A12-8832-45DEE2C433DC}"/>
              </a:ext>
            </a:extLst>
          </p:cNvPr>
          <p:cNvSpPr/>
          <p:nvPr/>
        </p:nvSpPr>
        <p:spPr>
          <a:xfrm>
            <a:off x="2401048" y="1122105"/>
            <a:ext cx="7776921" cy="164111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13720A-D3A4-7212-5AEA-ABE2894385EC}"/>
              </a:ext>
            </a:extLst>
          </p:cNvPr>
          <p:cNvSpPr txBox="1"/>
          <p:nvPr/>
        </p:nvSpPr>
        <p:spPr>
          <a:xfrm>
            <a:off x="3619153" y="2513531"/>
            <a:ext cx="2683792" cy="299697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Command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파라미터 유효 수 체크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CA2295-EFE8-ACC0-41ED-5AE85AFBCD98}"/>
              </a:ext>
            </a:extLst>
          </p:cNvPr>
          <p:cNvSpPr txBox="1"/>
          <p:nvPr/>
        </p:nvSpPr>
        <p:spPr>
          <a:xfrm>
            <a:off x="7220825" y="2435391"/>
            <a:ext cx="2683792" cy="299697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CommandValidator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수행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431036-30BB-D95B-8019-14642E67D526}"/>
              </a:ext>
            </a:extLst>
          </p:cNvPr>
          <p:cNvSpPr/>
          <p:nvPr/>
        </p:nvSpPr>
        <p:spPr>
          <a:xfrm>
            <a:off x="2414485" y="5558176"/>
            <a:ext cx="3996476" cy="93342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FC62DA-1AE7-7E5D-90B0-FC23F53EFD33}"/>
              </a:ext>
            </a:extLst>
          </p:cNvPr>
          <p:cNvSpPr txBox="1"/>
          <p:nvPr/>
        </p:nvSpPr>
        <p:spPr>
          <a:xfrm>
            <a:off x="3605716" y="5558176"/>
            <a:ext cx="2683792" cy="299697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Argument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가능 값 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(0~99)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체크 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14831A-DF60-29DE-51BC-22F2E55E937A}"/>
              </a:ext>
            </a:extLst>
          </p:cNvPr>
          <p:cNvSpPr txBox="1"/>
          <p:nvPr/>
        </p:nvSpPr>
        <p:spPr>
          <a:xfrm>
            <a:off x="2387612" y="1171808"/>
            <a:ext cx="3241028" cy="31854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 Shell – </a:t>
            </a:r>
            <a:r>
              <a:rPr lang="en-US" altLang="ko-KR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EraseRange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Validation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BB9A75-77D0-99A0-E882-49D0FC83F182}"/>
              </a:ext>
            </a:extLst>
          </p:cNvPr>
          <p:cNvSpPr txBox="1"/>
          <p:nvPr/>
        </p:nvSpPr>
        <p:spPr>
          <a:xfrm>
            <a:off x="7257768" y="3716898"/>
            <a:ext cx="2683792" cy="299697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ArgumentResolver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수행</a:t>
            </a:r>
          </a:p>
        </p:txBody>
      </p:sp>
    </p:spTree>
    <p:extLst>
      <p:ext uri="{BB962C8B-B14F-4D97-AF65-F5344CB8AC3E}">
        <p14:creationId xmlns:p14="http://schemas.microsoft.com/office/powerpoint/2010/main" val="2426217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2DD19CCE-2710-BCAF-12E0-7B6B68BCE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29DB09D9-B27A-DCF1-2850-B99D839F4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[2]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2E8E1-8C2A-1502-E2B3-B15B90CE58B8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50AE3338-6E51-62B2-828F-FD4269C8779A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7589AB7B-6C89-BF46-9904-92FC03764399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68541599-9590-96F2-1D53-108F3DE5D9D0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79;p4">
            <a:extLst>
              <a:ext uri="{FF2B5EF4-FFF2-40B4-BE49-F238E27FC236}">
                <a16:creationId xmlns:a16="http://schemas.microsoft.com/office/drawing/2014/main" id="{1FA3A035-DB5E-5D30-AA74-BB7FB4363ADA}"/>
              </a:ext>
            </a:extLst>
          </p:cNvPr>
          <p:cNvSpPr txBox="1"/>
          <p:nvPr/>
        </p:nvSpPr>
        <p:spPr>
          <a:xfrm>
            <a:off x="6165106" y="3574997"/>
            <a:ext cx="1021022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After</a:t>
            </a:r>
            <a:endParaRPr sz="1200" dirty="0">
              <a:solidFill>
                <a:srgbClr val="0F253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2E63E0-7F78-9230-C39D-4B30B9527E66}"/>
              </a:ext>
            </a:extLst>
          </p:cNvPr>
          <p:cNvSpPr txBox="1"/>
          <p:nvPr/>
        </p:nvSpPr>
        <p:spPr>
          <a:xfrm>
            <a:off x="13021601" y="5626893"/>
            <a:ext cx="92202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DIP (Dependency Inversion Principle)</a:t>
            </a:r>
            <a:endParaRPr lang="ko-KR" altLang="en-US" dirty="0"/>
          </a:p>
          <a:p>
            <a:r>
              <a:rPr lang="ko-KR" altLang="en-US" dirty="0"/>
              <a:t>한가지 모듈이 </a:t>
            </a:r>
            <a:r>
              <a:rPr lang="ko-KR" altLang="en-US" dirty="0" err="1"/>
              <a:t>디테일한것에</a:t>
            </a:r>
            <a:r>
              <a:rPr lang="ko-KR" altLang="en-US" dirty="0"/>
              <a:t> 의존하면 </a:t>
            </a:r>
            <a:r>
              <a:rPr lang="en-US" altLang="ko-KR" dirty="0"/>
              <a:t>, </a:t>
            </a:r>
            <a:r>
              <a:rPr lang="ko-KR" altLang="en-US" dirty="0"/>
              <a:t>유지보수 어려움</a:t>
            </a:r>
          </a:p>
          <a:p>
            <a:r>
              <a:rPr lang="ko-KR" altLang="en-US" dirty="0"/>
              <a:t>그래서 중간에 </a:t>
            </a:r>
            <a:r>
              <a:rPr lang="en-US" altLang="ko-KR" dirty="0"/>
              <a:t>interface</a:t>
            </a:r>
            <a:r>
              <a:rPr lang="ko-KR" altLang="en-US" dirty="0"/>
              <a:t>르 둔다</a:t>
            </a:r>
            <a:r>
              <a:rPr lang="en-US" altLang="ko-KR" dirty="0"/>
              <a:t>.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endParaRPr lang="en-US" altLang="ko-KR" dirty="0">
              <a:latin typeface="Arial" panose="020B0604020202020204" pitchFamily="34" charset="0"/>
            </a:endParaRPr>
          </a:p>
          <a:p>
            <a:endParaRPr lang="en-US" altLang="ko-KR" b="0" dirty="0">
              <a:effectLst/>
              <a:latin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</a:rPr>
              <a:t>COMMAND</a:t>
            </a:r>
          </a:p>
          <a:p>
            <a:endParaRPr lang="en-US" altLang="ko-KR" b="0" dirty="0">
              <a:effectLst/>
              <a:latin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</a:endParaRPr>
          </a:p>
          <a:p>
            <a:endParaRPr lang="ko-KR" altLang="en-US" b="0" dirty="0">
              <a:effectLst/>
            </a:endParaRPr>
          </a:p>
          <a:p>
            <a:pPr>
              <a:buNone/>
            </a:pPr>
            <a:br>
              <a:rPr lang="ko-KR" altLang="en-US" dirty="0"/>
            </a:b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5F00F9-941E-15CE-2B66-732320E0E697}"/>
              </a:ext>
            </a:extLst>
          </p:cNvPr>
          <p:cNvSpPr txBox="1"/>
          <p:nvPr/>
        </p:nvSpPr>
        <p:spPr>
          <a:xfrm>
            <a:off x="3073052" y="7338204"/>
            <a:ext cx="9220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Factory Pattern </a:t>
            </a:r>
            <a:r>
              <a:rPr lang="ko-KR" altLang="en-US" dirty="0"/>
              <a:t>적용</a:t>
            </a:r>
          </a:p>
          <a:p>
            <a:r>
              <a:rPr lang="en-US" altLang="ko-KR" dirty="0"/>
              <a:t>-OCP: </a:t>
            </a:r>
            <a:r>
              <a:rPr lang="ko-KR" altLang="en-US" dirty="0"/>
              <a:t>확장이 쉽도록 함</a:t>
            </a:r>
            <a:r>
              <a:rPr lang="en-US" altLang="ko-KR" dirty="0"/>
              <a:t>(</a:t>
            </a:r>
            <a:r>
              <a:rPr lang="ko-KR" altLang="en-US" dirty="0"/>
              <a:t>유지보수</a:t>
            </a:r>
            <a:r>
              <a:rPr lang="en-US" altLang="ko-KR" dirty="0"/>
              <a:t>) -  </a:t>
            </a:r>
            <a:r>
              <a:rPr lang="ko-KR" altLang="en-US" dirty="0"/>
              <a:t>확장될 가능성이 </a:t>
            </a:r>
            <a:r>
              <a:rPr lang="ko-KR" altLang="en-US" dirty="0" err="1"/>
              <a:t>있는것은</a:t>
            </a:r>
            <a:r>
              <a:rPr lang="ko-KR" altLang="en-US" dirty="0"/>
              <a:t> </a:t>
            </a:r>
            <a:r>
              <a:rPr lang="en-US" altLang="ko-KR" dirty="0"/>
              <a:t>interface</a:t>
            </a:r>
            <a:endParaRPr lang="ko-KR" altLang="en-US" dirty="0"/>
          </a:p>
          <a:p>
            <a:r>
              <a:rPr lang="en-US" altLang="ko-KR" dirty="0"/>
              <a:t>-DIP : </a:t>
            </a:r>
            <a:r>
              <a:rPr lang="ko-KR" altLang="en-US" dirty="0"/>
              <a:t>강한 의존성 낮춤 </a:t>
            </a:r>
            <a:r>
              <a:rPr lang="en-US" altLang="ko-KR" dirty="0"/>
              <a:t>(</a:t>
            </a:r>
            <a:r>
              <a:rPr lang="ko-KR" altLang="en-US" dirty="0"/>
              <a:t>변경</a:t>
            </a:r>
            <a:r>
              <a:rPr lang="en-US" altLang="ko-KR" dirty="0"/>
              <a:t>(</a:t>
            </a:r>
            <a:r>
              <a:rPr lang="ko-KR" altLang="en-US" dirty="0"/>
              <a:t>길동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ko-KR" altLang="en-US" dirty="0" err="1"/>
              <a:t>많을것</a:t>
            </a:r>
            <a:r>
              <a:rPr lang="ko-KR" altLang="en-US" dirty="0"/>
              <a:t> </a:t>
            </a:r>
            <a:r>
              <a:rPr lang="ko-KR" altLang="en-US" dirty="0" err="1"/>
              <a:t>같으니깐</a:t>
            </a:r>
            <a:r>
              <a:rPr lang="ko-KR" altLang="en-US" dirty="0"/>
              <a:t> 추상</a:t>
            </a:r>
            <a:r>
              <a:rPr lang="en-US" altLang="ko-KR" dirty="0"/>
              <a:t>(</a:t>
            </a:r>
            <a:r>
              <a:rPr lang="ko-KR" altLang="en-US" dirty="0"/>
              <a:t>청소회사</a:t>
            </a:r>
            <a:r>
              <a:rPr lang="en-US" altLang="ko-KR" dirty="0"/>
              <a:t>)</a:t>
            </a:r>
            <a:r>
              <a:rPr lang="ko-KR" altLang="en-US" dirty="0"/>
              <a:t>에 의존하자</a:t>
            </a:r>
            <a:r>
              <a:rPr lang="en-US" altLang="ko-KR" dirty="0"/>
              <a:t>)</a:t>
            </a:r>
            <a:endParaRPr lang="ko-KR" altLang="en-US" dirty="0"/>
          </a:p>
          <a:p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014FBD-A715-A7E3-0E7C-7A19928EBE57}"/>
              </a:ext>
            </a:extLst>
          </p:cNvPr>
          <p:cNvSpPr txBox="1"/>
          <p:nvPr/>
        </p:nvSpPr>
        <p:spPr>
          <a:xfrm>
            <a:off x="913392" y="1057160"/>
            <a:ext cx="9068808" cy="76171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dk1"/>
              </a:buClr>
              <a:buSzPts val="4400"/>
              <a:buFont typeface="Malgun Gothic"/>
              <a:buNone/>
              <a:defRPr sz="280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5AB4"/>
                </a:solidFill>
              </a:rPr>
              <a:t>Factory Method Pattern </a:t>
            </a:r>
            <a:r>
              <a:rPr lang="ko-KR" altLang="en-US" sz="1100" dirty="0"/>
              <a:t>적용 </a:t>
            </a:r>
            <a:r>
              <a:rPr lang="en-US" altLang="ko-KR" sz="1100" dirty="0"/>
              <a:t> : </a:t>
            </a:r>
            <a:r>
              <a:rPr lang="en-US" altLang="ko-KR" sz="1100" dirty="0" err="1"/>
              <a:t>CommandHandlerFactory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OCP (Open and Closed Principle) - </a:t>
            </a:r>
            <a:r>
              <a:rPr lang="ko-KR" altLang="en-US" sz="1100" dirty="0">
                <a:solidFill>
                  <a:srgbClr val="005AB4"/>
                </a:solidFill>
              </a:rPr>
              <a:t>확장</a:t>
            </a:r>
            <a:r>
              <a:rPr lang="ko-KR" altLang="en-US" sz="1100" dirty="0"/>
              <a:t>될 가능성이 있는 </a:t>
            </a:r>
            <a:r>
              <a:rPr lang="en-US" altLang="ko-KR" sz="1100" dirty="0"/>
              <a:t>Command Handler</a:t>
            </a:r>
            <a:r>
              <a:rPr lang="ko-KR" altLang="en-US" sz="1100" dirty="0"/>
              <a:t>는 </a:t>
            </a:r>
            <a:r>
              <a:rPr lang="en-US" altLang="ko-KR" sz="1100" dirty="0"/>
              <a:t>interface</a:t>
            </a:r>
            <a:r>
              <a:rPr lang="ko-KR" altLang="en-US" sz="1100" dirty="0"/>
              <a:t>화 하여 </a:t>
            </a:r>
            <a:r>
              <a:rPr lang="ko-KR" altLang="en-US" sz="1100" dirty="0">
                <a:solidFill>
                  <a:srgbClr val="005AB4"/>
                </a:solidFill>
              </a:rPr>
              <a:t>유지보수</a:t>
            </a:r>
            <a:r>
              <a:rPr lang="ko-KR" altLang="en-US" sz="1100" dirty="0"/>
              <a:t> 용이하도록 변경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DIP (Dependency Inversion Principle) – </a:t>
            </a:r>
            <a:r>
              <a:rPr lang="en-US" altLang="ko-KR" sz="1100" dirty="0" err="1"/>
              <a:t>TestShellApp</a:t>
            </a:r>
            <a:r>
              <a:rPr lang="ko-KR" altLang="en-US" sz="1100" dirty="0"/>
              <a:t>이 </a:t>
            </a:r>
            <a:r>
              <a:rPr lang="en-US" altLang="ko-KR" sz="1100" dirty="0"/>
              <a:t>Interface</a:t>
            </a:r>
            <a:r>
              <a:rPr lang="ko-KR" altLang="en-US" sz="1100" dirty="0"/>
              <a:t>에 의존하도록 변경 </a:t>
            </a:r>
            <a:r>
              <a:rPr lang="en-US" altLang="ko-KR" sz="1100" dirty="0"/>
              <a:t>(</a:t>
            </a:r>
            <a:r>
              <a:rPr lang="ko-KR" altLang="en-US" sz="1100" dirty="0">
                <a:solidFill>
                  <a:srgbClr val="005AB4"/>
                </a:solidFill>
              </a:rPr>
              <a:t>강한 의존성 낮춤</a:t>
            </a:r>
            <a:r>
              <a:rPr lang="en-US" altLang="ko-KR" sz="1100" dirty="0"/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BDAD22-A119-9318-269C-45E7D3A42038}"/>
              </a:ext>
            </a:extLst>
          </p:cNvPr>
          <p:cNvSpPr/>
          <p:nvPr/>
        </p:nvSpPr>
        <p:spPr>
          <a:xfrm>
            <a:off x="793126" y="1148392"/>
            <a:ext cx="112791" cy="112791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sp>
        <p:nvSpPr>
          <p:cNvPr id="12" name="Google Shape;172;p4">
            <a:extLst>
              <a:ext uri="{FF2B5EF4-FFF2-40B4-BE49-F238E27FC236}">
                <a16:creationId xmlns:a16="http://schemas.microsoft.com/office/drawing/2014/main" id="{24787853-D686-A589-F236-9AC38CEE2CFC}"/>
              </a:ext>
            </a:extLst>
          </p:cNvPr>
          <p:cNvSpPr/>
          <p:nvPr/>
        </p:nvSpPr>
        <p:spPr>
          <a:xfrm>
            <a:off x="739410" y="2146342"/>
            <a:ext cx="4834073" cy="4046379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6" name="Google Shape;172;p4">
            <a:extLst>
              <a:ext uri="{FF2B5EF4-FFF2-40B4-BE49-F238E27FC236}">
                <a16:creationId xmlns:a16="http://schemas.microsoft.com/office/drawing/2014/main" id="{DF2F332B-CDF5-E633-28EF-668208480719}"/>
              </a:ext>
            </a:extLst>
          </p:cNvPr>
          <p:cNvSpPr/>
          <p:nvPr/>
        </p:nvSpPr>
        <p:spPr>
          <a:xfrm>
            <a:off x="5992146" y="2146343"/>
            <a:ext cx="5485104" cy="4046379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7" name="Google Shape;179;p4">
            <a:extLst>
              <a:ext uri="{FF2B5EF4-FFF2-40B4-BE49-F238E27FC236}">
                <a16:creationId xmlns:a16="http://schemas.microsoft.com/office/drawing/2014/main" id="{A3C2CD87-870C-EA5A-03EA-E761FC02772F}"/>
              </a:ext>
            </a:extLst>
          </p:cNvPr>
          <p:cNvSpPr txBox="1"/>
          <p:nvPr/>
        </p:nvSpPr>
        <p:spPr>
          <a:xfrm>
            <a:off x="608332" y="2168359"/>
            <a:ext cx="1021022" cy="29542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rPr>
              <a:t>Before</a:t>
            </a:r>
            <a:endParaRPr sz="1200" b="1" dirty="0">
              <a:solidFill>
                <a:srgbClr val="0F253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Arial"/>
            </a:endParaRPr>
          </a:p>
        </p:txBody>
      </p:sp>
      <p:sp>
        <p:nvSpPr>
          <p:cNvPr id="19" name="Google Shape;180;p4">
            <a:extLst>
              <a:ext uri="{FF2B5EF4-FFF2-40B4-BE49-F238E27FC236}">
                <a16:creationId xmlns:a16="http://schemas.microsoft.com/office/drawing/2014/main" id="{859FA03B-B70B-56F7-3790-421B88FB4CB2}"/>
              </a:ext>
            </a:extLst>
          </p:cNvPr>
          <p:cNvSpPr/>
          <p:nvPr/>
        </p:nvSpPr>
        <p:spPr>
          <a:xfrm>
            <a:off x="855524" y="2430975"/>
            <a:ext cx="524403" cy="57234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20" name="Google Shape;180;p4">
            <a:extLst>
              <a:ext uri="{FF2B5EF4-FFF2-40B4-BE49-F238E27FC236}">
                <a16:creationId xmlns:a16="http://schemas.microsoft.com/office/drawing/2014/main" id="{88823273-A44B-B1E9-1598-B4104CFA0043}"/>
              </a:ext>
            </a:extLst>
          </p:cNvPr>
          <p:cNvSpPr/>
          <p:nvPr/>
        </p:nvSpPr>
        <p:spPr>
          <a:xfrm>
            <a:off x="6156465" y="2430975"/>
            <a:ext cx="524403" cy="57234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22" name="Google Shape;179;p4">
            <a:extLst>
              <a:ext uri="{FF2B5EF4-FFF2-40B4-BE49-F238E27FC236}">
                <a16:creationId xmlns:a16="http://schemas.microsoft.com/office/drawing/2014/main" id="{2096E486-F312-7C3F-E147-0CB659CE94F7}"/>
              </a:ext>
            </a:extLst>
          </p:cNvPr>
          <p:cNvSpPr txBox="1"/>
          <p:nvPr/>
        </p:nvSpPr>
        <p:spPr>
          <a:xfrm>
            <a:off x="5876437" y="2168359"/>
            <a:ext cx="1021022" cy="29542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After</a:t>
            </a:r>
            <a:endParaRPr sz="1200" b="1" dirty="0">
              <a:solidFill>
                <a:srgbClr val="0F253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62EAF5-026C-93ED-4214-527AE338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181" y="2724893"/>
            <a:ext cx="5180449" cy="291784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193FA3-B990-AE94-6A35-0F7536041CC1}"/>
              </a:ext>
            </a:extLst>
          </p:cNvPr>
          <p:cNvSpPr/>
          <p:nvPr/>
        </p:nvSpPr>
        <p:spPr>
          <a:xfrm>
            <a:off x="6214866" y="3740482"/>
            <a:ext cx="5099361" cy="1857676"/>
          </a:xfrm>
          <a:prstGeom prst="rect">
            <a:avLst/>
          </a:prstGeom>
          <a:noFill/>
          <a:ln>
            <a:solidFill>
              <a:srgbClr val="E71F4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C913C6-C475-E9E3-DAA4-7F28C6F82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40" y="2705106"/>
            <a:ext cx="4045158" cy="31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80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64CF9CC9-DE49-AF0F-382E-FC91718AF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72;p4">
            <a:extLst>
              <a:ext uri="{FF2B5EF4-FFF2-40B4-BE49-F238E27FC236}">
                <a16:creationId xmlns:a16="http://schemas.microsoft.com/office/drawing/2014/main" id="{1DA5B866-1D89-71F5-803D-CF437ECD10C1}"/>
              </a:ext>
            </a:extLst>
          </p:cNvPr>
          <p:cNvSpPr/>
          <p:nvPr/>
        </p:nvSpPr>
        <p:spPr>
          <a:xfrm>
            <a:off x="905934" y="1301390"/>
            <a:ext cx="10574867" cy="4932755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14956D4E-F463-F2B5-B2CB-A7A72C5273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[2]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1C674-4C6B-8078-C586-82F2AF421D22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0C1E4B94-3EF5-01E5-0850-921A4776D225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EFAC29DF-B69F-F816-80D8-C0419E3EDA33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F0E74AB5-A020-554E-E550-A721BE10AA49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AFBDA8-3615-9FC7-7101-A28518C6C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2200" y="1816474"/>
            <a:ext cx="567690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D2BEEF-703E-0988-FFB1-F262B66AD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14" y="1451424"/>
            <a:ext cx="6131722" cy="35381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0296FF-CF05-DA74-A7BB-8C6F1B4E2524}"/>
              </a:ext>
            </a:extLst>
          </p:cNvPr>
          <p:cNvSpPr txBox="1"/>
          <p:nvPr/>
        </p:nvSpPr>
        <p:spPr>
          <a:xfrm>
            <a:off x="1029314" y="5253984"/>
            <a:ext cx="9220200" cy="83292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Clr>
                <a:schemeClr val="dk1"/>
              </a:buClr>
              <a:buSzPts val="4400"/>
              <a:buFont typeface="Malgun Gothic"/>
              <a:buNone/>
              <a:defRPr sz="110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ko-KR" altLang="en-US" sz="1200" dirty="0">
                <a:solidFill>
                  <a:schemeClr val="tx1"/>
                </a:solidFill>
              </a:rPr>
              <a:t>객체 생성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기능 </a:t>
            </a:r>
            <a:r>
              <a:rPr lang="en-US" altLang="ko-KR" sz="1200" dirty="0">
                <a:solidFill>
                  <a:schemeClr val="tx1"/>
                </a:solidFill>
              </a:rPr>
              <a:t>-&gt; Factory</a:t>
            </a:r>
            <a:r>
              <a:rPr lang="ko-KR" altLang="en-US" sz="1200" dirty="0">
                <a:solidFill>
                  <a:schemeClr val="tx1"/>
                </a:solidFill>
              </a:rPr>
              <a:t>로 위임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Command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Handler </a:t>
            </a:r>
            <a:r>
              <a:rPr lang="ko-KR" altLang="en-US" sz="1200" dirty="0">
                <a:solidFill>
                  <a:schemeClr val="tx1"/>
                </a:solidFill>
              </a:rPr>
              <a:t>가 추가되더라도 </a:t>
            </a:r>
            <a:r>
              <a:rPr lang="en-US" altLang="ko-KR" sz="1200" dirty="0">
                <a:solidFill>
                  <a:schemeClr val="tx1"/>
                </a:solidFill>
              </a:rPr>
              <a:t>Test Shell Application </a:t>
            </a:r>
            <a:r>
              <a:rPr lang="ko-KR" altLang="en-US" sz="1200" dirty="0">
                <a:solidFill>
                  <a:schemeClr val="tx1"/>
                </a:solidFill>
              </a:rPr>
              <a:t>없도록 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0E4D08-CA31-7A97-B1D6-6C8E4D289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700" y="1451424"/>
            <a:ext cx="3587934" cy="454048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17F5C0-D8D6-0275-BB85-6FBF86A054B4}"/>
              </a:ext>
            </a:extLst>
          </p:cNvPr>
          <p:cNvSpPr/>
          <p:nvPr/>
        </p:nvSpPr>
        <p:spPr>
          <a:xfrm>
            <a:off x="1347107" y="1768349"/>
            <a:ext cx="2850848" cy="3216967"/>
          </a:xfrm>
          <a:prstGeom prst="rect">
            <a:avLst/>
          </a:prstGeom>
          <a:noFill/>
          <a:ln>
            <a:solidFill>
              <a:srgbClr val="005AB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115983-C975-85F8-5D24-BC0E5022A920}"/>
              </a:ext>
            </a:extLst>
          </p:cNvPr>
          <p:cNvSpPr/>
          <p:nvPr/>
        </p:nvSpPr>
        <p:spPr>
          <a:xfrm>
            <a:off x="4654619" y="1801485"/>
            <a:ext cx="2296515" cy="405962"/>
          </a:xfrm>
          <a:prstGeom prst="rect">
            <a:avLst/>
          </a:prstGeom>
          <a:noFill/>
          <a:ln>
            <a:solidFill>
              <a:srgbClr val="005AB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6D895B9-F880-23C1-A061-1B0156C3DDFE}"/>
              </a:ext>
            </a:extLst>
          </p:cNvPr>
          <p:cNvSpPr/>
          <p:nvPr/>
        </p:nvSpPr>
        <p:spPr>
          <a:xfrm rot="19950173">
            <a:off x="4299621" y="2434338"/>
            <a:ext cx="455888" cy="123615"/>
          </a:xfrm>
          <a:prstGeom prst="rightArrow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2110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77833896-E562-DBFA-132A-B01C69C28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11BFD13C-0378-7DD8-4A84-B0A660441E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[3]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65567-5BBE-B525-687D-94F23F104D2D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66A45A69-E84F-63C4-F04B-89D5CF2CE8FA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EF20F8D0-C3E0-CE2A-32C0-B156AE2F1A74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EFC4CE26-227A-B59D-3368-8EAA2704BF63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FB530F-5967-2A5F-6C43-958F684F825E}"/>
              </a:ext>
            </a:extLst>
          </p:cNvPr>
          <p:cNvSpPr txBox="1"/>
          <p:nvPr/>
        </p:nvSpPr>
        <p:spPr>
          <a:xfrm>
            <a:off x="853832" y="1077422"/>
            <a:ext cx="8317941" cy="95410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캡슐화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객체의 내부 구현을 외부로부터 </a:t>
            </a:r>
            <a:r>
              <a:rPr lang="ko-KR" altLang="en-US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숨기고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필요한 부분만 </a:t>
            </a:r>
            <a:r>
              <a:rPr lang="ko-KR" altLang="en-US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공개</a:t>
            </a: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구현의 변경에 영향을 받지 않고 사용  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유지보수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B8A9E2-38CD-CDBF-C62D-A6BC190FE123}"/>
              </a:ext>
            </a:extLst>
          </p:cNvPr>
          <p:cNvSpPr/>
          <p:nvPr/>
        </p:nvSpPr>
        <p:spPr>
          <a:xfrm>
            <a:off x="706900" y="1171252"/>
            <a:ext cx="112791" cy="112791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sp>
        <p:nvSpPr>
          <p:cNvPr id="8" name="Google Shape;172;p4">
            <a:extLst>
              <a:ext uri="{FF2B5EF4-FFF2-40B4-BE49-F238E27FC236}">
                <a16:creationId xmlns:a16="http://schemas.microsoft.com/office/drawing/2014/main" id="{D30F2A7D-39B8-E513-CB80-28A3561CDFCC}"/>
              </a:ext>
            </a:extLst>
          </p:cNvPr>
          <p:cNvSpPr/>
          <p:nvPr/>
        </p:nvSpPr>
        <p:spPr>
          <a:xfrm>
            <a:off x="1201968" y="2023190"/>
            <a:ext cx="9944084" cy="3934951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70742B-7A34-FE19-3922-71A5D22F9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584" y="2312637"/>
            <a:ext cx="9220201" cy="341380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20EB7F-D1CE-0F05-F9EE-703E98B19872}"/>
              </a:ext>
            </a:extLst>
          </p:cNvPr>
          <p:cNvSpPr/>
          <p:nvPr/>
        </p:nvSpPr>
        <p:spPr>
          <a:xfrm>
            <a:off x="2100088" y="3975234"/>
            <a:ext cx="3530600" cy="635267"/>
          </a:xfrm>
          <a:prstGeom prst="rect">
            <a:avLst/>
          </a:prstGeom>
          <a:noFill/>
          <a:ln>
            <a:solidFill>
              <a:srgbClr val="E71F4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CE7F1C9-B56A-5025-89D1-8468D7ECCFDE}"/>
              </a:ext>
            </a:extLst>
          </p:cNvPr>
          <p:cNvSpPr/>
          <p:nvPr/>
        </p:nvSpPr>
        <p:spPr>
          <a:xfrm rot="20138203">
            <a:off x="5767524" y="3534807"/>
            <a:ext cx="616017" cy="115645"/>
          </a:xfrm>
          <a:prstGeom prst="rightArrow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800">
              <a:solidFill>
                <a:schemeClr val="lt1"/>
              </a:solidFill>
              <a:latin typeface="Calibri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7FD96C-5273-303C-7A4A-B42B84E916BE}"/>
              </a:ext>
            </a:extLst>
          </p:cNvPr>
          <p:cNvSpPr/>
          <p:nvPr/>
        </p:nvSpPr>
        <p:spPr>
          <a:xfrm>
            <a:off x="6732921" y="3123651"/>
            <a:ext cx="2726218" cy="389195"/>
          </a:xfrm>
          <a:prstGeom prst="rect">
            <a:avLst/>
          </a:prstGeom>
          <a:noFill/>
          <a:ln>
            <a:solidFill>
              <a:srgbClr val="E71F4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545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2DBA5322-09FD-F494-3CF2-EDC04BF5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DD36036E-3189-7E9D-5A65-A20F2A24D4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[4]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7C41E-6B4A-4C5A-C4D8-7F7074091D5B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FF85302D-F471-8491-20CF-DF5098A27CEE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91F2E0B7-7B0C-EF3F-3C62-515E412930BB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A3EA7D2F-EB61-846E-04FE-7CEFED0D84EA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8DD57-B114-BA99-1563-289A707DE46A}"/>
              </a:ext>
            </a:extLst>
          </p:cNvPr>
          <p:cNvSpPr txBox="1"/>
          <p:nvPr/>
        </p:nvSpPr>
        <p:spPr>
          <a:xfrm>
            <a:off x="605980" y="7342369"/>
            <a:ext cx="9220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=&gt; Browndoll</a:t>
            </a:r>
            <a:r>
              <a:rPr lang="ko-KR" altLang="en-US"/>
              <a:t>을 추가하면 </a:t>
            </a:r>
            <a:r>
              <a:rPr lang="en-US" altLang="ko-KR"/>
              <a:t>factory</a:t>
            </a:r>
            <a:r>
              <a:rPr lang="ko-KR" altLang="en-US"/>
              <a:t>를 바꿔야 함</a:t>
            </a:r>
            <a:r>
              <a:rPr lang="en-US" altLang="ko-KR"/>
              <a:t>.</a:t>
            </a:r>
            <a:endParaRPr lang="ko-KR" altLang="en-US"/>
          </a:p>
          <a:p>
            <a:r>
              <a:rPr lang="en-US" altLang="ko-KR"/>
              <a:t>-OCP: </a:t>
            </a:r>
            <a:r>
              <a:rPr lang="ko-KR" altLang="en-US"/>
              <a:t>확장이 쉽도록 함</a:t>
            </a:r>
            <a:r>
              <a:rPr lang="en-US" altLang="ko-KR"/>
              <a:t>(</a:t>
            </a:r>
            <a:r>
              <a:rPr lang="ko-KR" altLang="en-US"/>
              <a:t>유지보수</a:t>
            </a:r>
            <a:r>
              <a:rPr lang="en-US" altLang="ko-KR"/>
              <a:t>) -  </a:t>
            </a:r>
            <a:r>
              <a:rPr lang="ko-KR" altLang="en-US"/>
              <a:t>확장될 가능성이 있는것은 </a:t>
            </a:r>
            <a:r>
              <a:rPr lang="en-US" altLang="ko-KR"/>
              <a:t>interface</a:t>
            </a:r>
            <a:endParaRPr lang="ko-KR" altLang="en-US"/>
          </a:p>
          <a:p>
            <a:r>
              <a:rPr lang="en-US" altLang="ko-KR"/>
              <a:t>-DIP : </a:t>
            </a:r>
            <a:r>
              <a:rPr lang="ko-KR" altLang="en-US"/>
              <a:t>강한 의존성 낮춤 </a:t>
            </a:r>
            <a:r>
              <a:rPr lang="en-US" altLang="ko-KR"/>
              <a:t>(</a:t>
            </a:r>
            <a:r>
              <a:rPr lang="ko-KR" altLang="en-US"/>
              <a:t>변경</a:t>
            </a:r>
            <a:r>
              <a:rPr lang="en-US" altLang="ko-KR"/>
              <a:t>(</a:t>
            </a:r>
            <a:r>
              <a:rPr lang="ko-KR" altLang="en-US"/>
              <a:t>길동</a:t>
            </a:r>
            <a:r>
              <a:rPr lang="en-US" altLang="ko-KR"/>
              <a:t>)</a:t>
            </a:r>
            <a:r>
              <a:rPr lang="ko-KR" altLang="en-US"/>
              <a:t>이 많을것 같으니깐 추상</a:t>
            </a:r>
            <a:r>
              <a:rPr lang="en-US" altLang="ko-KR"/>
              <a:t>(</a:t>
            </a:r>
            <a:r>
              <a:rPr lang="ko-KR" altLang="en-US"/>
              <a:t>청소회사</a:t>
            </a:r>
            <a:r>
              <a:rPr lang="en-US" altLang="ko-KR"/>
              <a:t>)</a:t>
            </a:r>
            <a:r>
              <a:rPr lang="ko-KR" altLang="en-US"/>
              <a:t>에 의존하자</a:t>
            </a:r>
            <a:r>
              <a:rPr lang="en-US" altLang="ko-KR"/>
              <a:t>)</a:t>
            </a:r>
            <a:endParaRPr lang="ko-KR" altLang="en-US"/>
          </a:p>
          <a:p>
            <a:br>
              <a:rPr lang="ko-KR" altLang="en-US"/>
            </a:br>
            <a:br>
              <a:rPr lang="ko-KR" altLang="en-US"/>
            </a:br>
            <a:endParaRPr lang="ko-KR" altLang="en-US" dirty="0"/>
          </a:p>
        </p:txBody>
      </p:sp>
      <p:sp>
        <p:nvSpPr>
          <p:cNvPr id="21" name="Google Shape;172;p4">
            <a:extLst>
              <a:ext uri="{FF2B5EF4-FFF2-40B4-BE49-F238E27FC236}">
                <a16:creationId xmlns:a16="http://schemas.microsoft.com/office/drawing/2014/main" id="{98781072-FAFC-99BC-C99D-1EF1E8F95A09}"/>
              </a:ext>
            </a:extLst>
          </p:cNvPr>
          <p:cNvSpPr/>
          <p:nvPr/>
        </p:nvSpPr>
        <p:spPr>
          <a:xfrm>
            <a:off x="1554709" y="2021305"/>
            <a:ext cx="4812059" cy="4498746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25" name="Google Shape;172;p4">
            <a:extLst>
              <a:ext uri="{FF2B5EF4-FFF2-40B4-BE49-F238E27FC236}">
                <a16:creationId xmlns:a16="http://schemas.microsoft.com/office/drawing/2014/main" id="{62AC7DE9-C29C-C8AB-0312-4BADF53C9D1C}"/>
              </a:ext>
            </a:extLst>
          </p:cNvPr>
          <p:cNvSpPr/>
          <p:nvPr/>
        </p:nvSpPr>
        <p:spPr>
          <a:xfrm>
            <a:off x="6653944" y="2311458"/>
            <a:ext cx="4261104" cy="4208594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2DBDD0-7185-5C4C-2286-959403A0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864" y="2125131"/>
            <a:ext cx="4290850" cy="26661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875873-9A88-37E1-5A6B-680786FD8B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2140"/>
          <a:stretch>
            <a:fillRect/>
          </a:stretch>
        </p:blipFill>
        <p:spPr>
          <a:xfrm>
            <a:off x="1833864" y="4804473"/>
            <a:ext cx="2157361" cy="181116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A590670-51AC-E53C-7FF6-4A8DCC573C23}"/>
              </a:ext>
            </a:extLst>
          </p:cNvPr>
          <p:cNvSpPr/>
          <p:nvPr/>
        </p:nvSpPr>
        <p:spPr>
          <a:xfrm>
            <a:off x="1997981" y="4058318"/>
            <a:ext cx="1878275" cy="2529677"/>
          </a:xfrm>
          <a:prstGeom prst="rect">
            <a:avLst/>
          </a:prstGeom>
          <a:noFill/>
          <a:ln>
            <a:solidFill>
              <a:srgbClr val="E71F4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0E2FC-1DE4-79C3-3739-7CB3D4F17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110" y="2636706"/>
            <a:ext cx="2952920" cy="35580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CD6F1B-7709-E70F-D6A0-33B5E8AF96DF}"/>
              </a:ext>
            </a:extLst>
          </p:cNvPr>
          <p:cNvSpPr/>
          <p:nvPr/>
        </p:nvSpPr>
        <p:spPr>
          <a:xfrm>
            <a:off x="7460017" y="2636706"/>
            <a:ext cx="2640306" cy="3558095"/>
          </a:xfrm>
          <a:prstGeom prst="rect">
            <a:avLst/>
          </a:prstGeom>
          <a:noFill/>
          <a:ln>
            <a:solidFill>
              <a:srgbClr val="E71F4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5DE02D-7FCC-1936-4873-3CA677614350}"/>
              </a:ext>
            </a:extLst>
          </p:cNvPr>
          <p:cNvSpPr txBox="1"/>
          <p:nvPr/>
        </p:nvSpPr>
        <p:spPr>
          <a:xfrm>
            <a:off x="851172" y="1039236"/>
            <a:ext cx="10648757" cy="75713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ko-KR" altLang="en-US" sz="1200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 분리 </a:t>
            </a:r>
            <a:r>
              <a:rPr lang="en-US" altLang="ko-KR" sz="1200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en-US" altLang="ko-KR" sz="120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단일 책임 원칙</a:t>
            </a:r>
            <a:r>
              <a:rPr lang="en-US" altLang="ko-KR" sz="120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(Single Responsibility Principle, </a:t>
            </a:r>
            <a:r>
              <a:rPr lang="en-US" altLang="ko-KR" sz="1200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SRP</a:t>
            </a:r>
            <a:r>
              <a:rPr lang="en-US" altLang="ko-KR" sz="120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120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적용</a:t>
            </a:r>
            <a:br>
              <a:rPr lang="en-US" altLang="ko-KR" sz="120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200" dirty="0" err="1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CommandInvoker</a:t>
            </a:r>
            <a:r>
              <a:rPr lang="ko-KR" altLang="en-US" sz="120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여러 역할을 과도하게 수행</a:t>
            </a:r>
            <a:r>
              <a:rPr lang="en-US" altLang="ko-KR" sz="120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1200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명령어 선언 및 할당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책임을 분리</a:t>
            </a:r>
            <a:br>
              <a:rPr lang="en-US" altLang="ko-KR" sz="1200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200" dirty="0" err="1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CommandRegistry</a:t>
            </a:r>
            <a:r>
              <a:rPr lang="ko-KR" altLang="en-US" sz="120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새로 추가하여 책임을 명확히 나</a:t>
            </a:r>
            <a:r>
              <a:rPr lang="ko-KR" altLang="en-US" sz="1200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눔</a:t>
            </a:r>
            <a:endParaRPr lang="en-US" altLang="ko-KR" sz="1200" dirty="0">
              <a:solidFill>
                <a:srgbClr val="1F232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59F9861-C2D5-3D5B-8161-DE583C83A1DD}"/>
              </a:ext>
            </a:extLst>
          </p:cNvPr>
          <p:cNvSpPr/>
          <p:nvPr/>
        </p:nvSpPr>
        <p:spPr>
          <a:xfrm rot="20527574">
            <a:off x="5262888" y="4709208"/>
            <a:ext cx="1320487" cy="139931"/>
          </a:xfrm>
          <a:prstGeom prst="rightArrow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800">
              <a:solidFill>
                <a:schemeClr val="lt1"/>
              </a:solidFill>
              <a:latin typeface="Calibri"/>
              <a:cs typeface="Calibri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DD1791-FB33-2E61-8029-FF2E287CEFC4}"/>
              </a:ext>
            </a:extLst>
          </p:cNvPr>
          <p:cNvSpPr/>
          <p:nvPr/>
        </p:nvSpPr>
        <p:spPr>
          <a:xfrm>
            <a:off x="697276" y="1152002"/>
            <a:ext cx="112791" cy="112791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6625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F02C7F14-5FE6-2247-77AC-3DD697E82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F302C8DB-93C0-8AEE-7C27-CF25D5999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[5]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AD180-27B8-B14B-ED8C-D733F24FB331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04C39EFA-A6D7-3DAB-33A7-39D647A52301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8CDD649D-203D-530F-24E8-95C478E3E9E3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3E437BE3-75DF-6E86-B37D-A4C9B4BBF053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08BDD-D020-DEE6-8822-655DE4212C15}"/>
              </a:ext>
            </a:extLst>
          </p:cNvPr>
          <p:cNvSpPr txBox="1"/>
          <p:nvPr/>
        </p:nvSpPr>
        <p:spPr>
          <a:xfrm>
            <a:off x="4995946" y="719562"/>
            <a:ext cx="9220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>
              <a:latin typeface="Arial" panose="020B0604020202020204" pitchFamily="34" charset="0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B5E935-F7EA-0E24-DA23-54E4BCCB0A10}"/>
              </a:ext>
            </a:extLst>
          </p:cNvPr>
          <p:cNvSpPr txBox="1"/>
          <p:nvPr/>
        </p:nvSpPr>
        <p:spPr>
          <a:xfrm>
            <a:off x="801183" y="1087414"/>
            <a:ext cx="7426356" cy="9164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Enum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단일 책임 원칙</a:t>
            </a:r>
            <a:r>
              <a:rPr lang="en-US" altLang="ko-KR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(Single Responsibility Principle, </a:t>
            </a:r>
            <a:r>
              <a:rPr lang="en-US" altLang="ko-KR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SRP</a:t>
            </a:r>
            <a:r>
              <a:rPr lang="en-US" altLang="ko-KR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적용</a:t>
            </a:r>
            <a:endParaRPr lang="ko-KR" altLang="en-US" sz="1400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 algn="l" rtl="0">
              <a:lnSpc>
                <a:spcPct val="130000"/>
              </a:lnSpc>
              <a:buNone/>
            </a:pPr>
            <a:r>
              <a:rPr lang="en-US" altLang="ko-KR" sz="1400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CmdValidChecker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ERASE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들어와도 </a:t>
            </a:r>
            <a:r>
              <a:rPr lang="ko-KR" altLang="en-US" sz="1400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변하지 않음</a:t>
            </a:r>
          </a:p>
          <a:p>
            <a:pPr marL="0" indent="0" algn="l" rtl="0">
              <a:lnSpc>
                <a:spcPct val="130000"/>
              </a:lnSpc>
              <a:buNone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변경은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Enum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CommandType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이루어지며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확장이 용이함</a:t>
            </a:r>
            <a:endParaRPr lang="ko-KR" altLang="en-US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Google Shape;172;p4">
            <a:extLst>
              <a:ext uri="{FF2B5EF4-FFF2-40B4-BE49-F238E27FC236}">
                <a16:creationId xmlns:a16="http://schemas.microsoft.com/office/drawing/2014/main" id="{1DC44FB9-133E-CEAF-85BF-FF1DDDA609CC}"/>
              </a:ext>
            </a:extLst>
          </p:cNvPr>
          <p:cNvSpPr/>
          <p:nvPr/>
        </p:nvSpPr>
        <p:spPr>
          <a:xfrm>
            <a:off x="541119" y="2236425"/>
            <a:ext cx="10983539" cy="4311431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36A911-FBA1-70C9-4574-085D54AA2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42" y="2416674"/>
            <a:ext cx="5827501" cy="38959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A748E2-F429-904C-4A17-0274D69B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114" y="2474911"/>
            <a:ext cx="4377020" cy="377949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260002-069B-AE74-CF74-C33FCB2E45B5}"/>
              </a:ext>
            </a:extLst>
          </p:cNvPr>
          <p:cNvSpPr/>
          <p:nvPr/>
        </p:nvSpPr>
        <p:spPr>
          <a:xfrm>
            <a:off x="730244" y="3001055"/>
            <a:ext cx="2850848" cy="2959477"/>
          </a:xfrm>
          <a:prstGeom prst="rect">
            <a:avLst/>
          </a:prstGeom>
          <a:noFill/>
          <a:ln>
            <a:solidFill>
              <a:srgbClr val="005AB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D1B154-8CDA-580B-427A-24CBE2F59283}"/>
              </a:ext>
            </a:extLst>
          </p:cNvPr>
          <p:cNvSpPr/>
          <p:nvPr/>
        </p:nvSpPr>
        <p:spPr>
          <a:xfrm>
            <a:off x="6892114" y="2474911"/>
            <a:ext cx="4377020" cy="3837729"/>
          </a:xfrm>
          <a:prstGeom prst="rect">
            <a:avLst/>
          </a:prstGeom>
          <a:noFill/>
          <a:ln>
            <a:solidFill>
              <a:srgbClr val="005AB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B03011A-6427-0490-7028-5A25685026B6}"/>
              </a:ext>
            </a:extLst>
          </p:cNvPr>
          <p:cNvSpPr/>
          <p:nvPr/>
        </p:nvSpPr>
        <p:spPr>
          <a:xfrm rot="21225929">
            <a:off x="3587093" y="4093807"/>
            <a:ext cx="2304279" cy="123615"/>
          </a:xfrm>
          <a:prstGeom prst="rightArrow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800" dirty="0">
              <a:latin typeface="Calibri"/>
              <a:cs typeface="Calibri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3B97FC-9121-D00F-5CFF-1F40065A3513}"/>
              </a:ext>
            </a:extLst>
          </p:cNvPr>
          <p:cNvSpPr/>
          <p:nvPr/>
        </p:nvSpPr>
        <p:spPr>
          <a:xfrm>
            <a:off x="706900" y="1209755"/>
            <a:ext cx="112791" cy="112791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156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404C6B09-997E-F0BC-4880-D43CF76BB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3DFEE098-744D-2E59-CD23-0121DA6219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조원소개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Google Shape;398;p10">
            <a:extLst>
              <a:ext uri="{FF2B5EF4-FFF2-40B4-BE49-F238E27FC236}">
                <a16:creationId xmlns:a16="http://schemas.microsoft.com/office/drawing/2014/main" id="{3027EBED-D4D0-E220-7CDB-6A8B8CD69823}"/>
              </a:ext>
            </a:extLst>
          </p:cNvPr>
          <p:cNvSpPr/>
          <p:nvPr/>
        </p:nvSpPr>
        <p:spPr>
          <a:xfrm>
            <a:off x="605980" y="1138562"/>
            <a:ext cx="10976420" cy="5297373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9" name="Google Shape;180;p4">
            <a:extLst>
              <a:ext uri="{FF2B5EF4-FFF2-40B4-BE49-F238E27FC236}">
                <a16:creationId xmlns:a16="http://schemas.microsoft.com/office/drawing/2014/main" id="{518830DF-DD2A-E809-65F1-F0780C04ED0B}"/>
              </a:ext>
            </a:extLst>
          </p:cNvPr>
          <p:cNvSpPr/>
          <p:nvPr/>
        </p:nvSpPr>
        <p:spPr>
          <a:xfrm>
            <a:off x="971419" y="1642213"/>
            <a:ext cx="5484414" cy="56327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9E765-1E11-9D22-6ECE-0B8357C1CF00}"/>
              </a:ext>
            </a:extLst>
          </p:cNvPr>
          <p:cNvSpPr txBox="1"/>
          <p:nvPr/>
        </p:nvSpPr>
        <p:spPr>
          <a:xfrm>
            <a:off x="817325" y="1198234"/>
            <a:ext cx="5498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역할</a:t>
            </a:r>
          </a:p>
        </p:txBody>
      </p:sp>
      <p:pic>
        <p:nvPicPr>
          <p:cNvPr id="36" name="그림 35" descr="다채로움, 아동 미술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270D81-39EB-EC4B-347B-27A0C1064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4" b="91895" l="9961" r="89844">
                        <a14:foregroundMark x1="26855" y1="12012" x2="71289" y2="10156"/>
                        <a14:foregroundMark x1="17773" y1="13867" x2="22266" y2="11621"/>
                        <a14:foregroundMark x1="32422" y1="8887" x2="47656" y2="8594"/>
                        <a14:foregroundMark x1="47656" y1="8594" x2="61523" y2="8691"/>
                        <a14:foregroundMark x1="76074" y1="12012" x2="78906" y2="15332"/>
                        <a14:foregroundMark x1="16113" y1="25781" x2="42969" y2="25879"/>
                        <a14:foregroundMark x1="42969" y1="25879" x2="83887" y2="24805"/>
                        <a14:foregroundMark x1="19043" y1="40039" x2="77832" y2="39063"/>
                        <a14:foregroundMark x1="77832" y1="39063" x2="81250" y2="39063"/>
                        <a14:foregroundMark x1="19238" y1="53125" x2="75879" y2="53125"/>
                        <a14:foregroundMark x1="22949" y1="76855" x2="77734" y2="78320"/>
                        <a14:foregroundMark x1="20703" y1="91895" x2="77637" y2="90527"/>
                        <a14:foregroundMark x1="24219" y1="88184" x2="77734" y2="88477"/>
                        <a14:foregroundMark x1="80957" y1="50000" x2="81641" y2="55762"/>
                        <a14:foregroundMark x1="50000" y1="88379" x2="77930" y2="87598"/>
                        <a14:foregroundMark x1="35156" y1="90039" x2="69043" y2="89453"/>
                        <a14:foregroundMark x1="83008" y1="50391" x2="83008" y2="53320"/>
                        <a14:foregroundMark x1="85547" y1="49219" x2="85547" y2="50195"/>
                        <a14:foregroundMark x1="85156" y1="50781" x2="85352" y2="516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46948"/>
            <a:ext cx="7621892" cy="4899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8BCF71-8FF8-149A-D2DA-78FBFB000CA5}"/>
              </a:ext>
            </a:extLst>
          </p:cNvPr>
          <p:cNvSpPr txBox="1"/>
          <p:nvPr/>
        </p:nvSpPr>
        <p:spPr>
          <a:xfrm>
            <a:off x="1225419" y="1956513"/>
            <a:ext cx="5169814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김영식</a:t>
            </a:r>
            <a:r>
              <a:rPr lang="en-US" altLang="ko-KR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팀장</a:t>
            </a:r>
            <a:r>
              <a:rPr lang="en-US" altLang="ko-KR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: </a:t>
            </a:r>
            <a:r>
              <a:rPr lang="en-US" altLang="ko-KR" b="1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TestShell</a:t>
            </a:r>
            <a:r>
              <a:rPr lang="en-US" altLang="ko-KR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발표</a:t>
            </a:r>
            <a:endParaRPr lang="en-US" altLang="ko-KR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8F4F2E-0A1F-DB8F-C5DA-2DD023448812}"/>
              </a:ext>
            </a:extLst>
          </p:cNvPr>
          <p:cNvSpPr txBox="1"/>
          <p:nvPr/>
        </p:nvSpPr>
        <p:spPr>
          <a:xfrm>
            <a:off x="1225419" y="2627900"/>
            <a:ext cx="7321103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권성민 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File </a:t>
            </a:r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 기능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Command Buffer</a:t>
            </a:r>
            <a:r>
              <a:rPr lang="en-US" altLang="ko-KR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협업 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Tool</a:t>
            </a:r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Setup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1185C8-CB1F-AE33-7041-C277EAF5D43A}"/>
              </a:ext>
            </a:extLst>
          </p:cNvPr>
          <p:cNvSpPr txBox="1"/>
          <p:nvPr/>
        </p:nvSpPr>
        <p:spPr>
          <a:xfrm>
            <a:off x="1225419" y="3312889"/>
            <a:ext cx="7321103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권희정 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SSD </a:t>
            </a:r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 기능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Command Buffer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6B593E-608F-4200-5F44-0F64B29C717B}"/>
              </a:ext>
            </a:extLst>
          </p:cNvPr>
          <p:cNvSpPr txBox="1"/>
          <p:nvPr/>
        </p:nvSpPr>
        <p:spPr>
          <a:xfrm>
            <a:off x="1225419" y="3942985"/>
            <a:ext cx="7321103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박준경</a:t>
            </a:r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SSD </a:t>
            </a:r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컨트롤러 기능</a:t>
            </a:r>
            <a:endParaRPr lang="en-US" altLang="ko-KR" sz="1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68A6FF-AE2A-52EE-7A4B-C25CCD134255}"/>
              </a:ext>
            </a:extLst>
          </p:cNvPr>
          <p:cNvSpPr txBox="1"/>
          <p:nvPr/>
        </p:nvSpPr>
        <p:spPr>
          <a:xfrm>
            <a:off x="1225419" y="4584417"/>
            <a:ext cx="7321103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오시훈</a:t>
            </a: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b="1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TestScript</a:t>
            </a:r>
            <a:r>
              <a:rPr lang="en-US" altLang="ko-KR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Logger, Command Buffer </a:t>
            </a: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알고리즘</a:t>
            </a:r>
            <a:endParaRPr lang="en-US" altLang="ko-KR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9EFC4E-CB24-B960-0F9D-1F696DAB3ACB}"/>
              </a:ext>
            </a:extLst>
          </p:cNvPr>
          <p:cNvSpPr txBox="1"/>
          <p:nvPr/>
        </p:nvSpPr>
        <p:spPr>
          <a:xfrm>
            <a:off x="1225419" y="5230216"/>
            <a:ext cx="7321103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이상훈 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400" b="1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TestShell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통합 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32930F-CE98-B3D3-9A9F-E4092B44BFC2}"/>
              </a:ext>
            </a:extLst>
          </p:cNvPr>
          <p:cNvSpPr txBox="1"/>
          <p:nvPr/>
        </p:nvSpPr>
        <p:spPr>
          <a:xfrm>
            <a:off x="1225419" y="5829896"/>
            <a:ext cx="7321103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추준성</a:t>
            </a:r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400" b="1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TestShell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컨트롤러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Runner</a:t>
            </a:r>
            <a:endParaRPr lang="ko-KR" altLang="en-US" sz="1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막힌 원호 36">
            <a:extLst>
              <a:ext uri="{FF2B5EF4-FFF2-40B4-BE49-F238E27FC236}">
                <a16:creationId xmlns:a16="http://schemas.microsoft.com/office/drawing/2014/main" id="{42754589-0C3D-9D5A-68A4-11F87FE78C61}"/>
              </a:ext>
            </a:extLst>
          </p:cNvPr>
          <p:cNvSpPr/>
          <p:nvPr/>
        </p:nvSpPr>
        <p:spPr>
          <a:xfrm rot="5400000">
            <a:off x="5252117" y="3213374"/>
            <a:ext cx="4507707" cy="1397542"/>
          </a:xfrm>
          <a:prstGeom prst="blockArc">
            <a:avLst>
              <a:gd name="adj1" fmla="val 11132719"/>
              <a:gd name="adj2" fmla="val 0"/>
              <a:gd name="adj3" fmla="val 25000"/>
            </a:avLst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pic>
        <p:nvPicPr>
          <p:cNvPr id="43" name="그림 42" descr="페인팅, 예술, 오렌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900B05E-62A4-A48C-F9C2-C42CA6B64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35" b="89974" l="9961" r="89941">
                        <a14:foregroundMark x1="49121" y1="9635" x2="50879" y2="9635"/>
                        <a14:foregroundMark x1="46094" y1="85742" x2="46094" y2="85742"/>
                        <a14:foregroundMark x1="42188" y1="85352" x2="43652" y2="827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5662" y="3300079"/>
            <a:ext cx="1670689" cy="2506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176BEE-DB46-DA44-7FE9-6280277BADEA}"/>
              </a:ext>
            </a:extLst>
          </p:cNvPr>
          <p:cNvSpPr txBox="1"/>
          <p:nvPr/>
        </p:nvSpPr>
        <p:spPr>
          <a:xfrm>
            <a:off x="9025500" y="2189081"/>
            <a:ext cx="2992120" cy="9164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가독성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좋은 코드 </a:t>
            </a:r>
            <a:endParaRPr lang="en-US" altLang="ko-KR" b="1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안전한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코드 </a:t>
            </a:r>
            <a:endParaRPr lang="en-US" altLang="ko-KR" b="1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유지보수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성이 좋은 코드</a:t>
            </a:r>
            <a:endParaRPr lang="ko-KR" alt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4A904B-2CC3-B485-08E5-CDC369C19C9F}"/>
              </a:ext>
            </a:extLst>
          </p:cNvPr>
          <p:cNvSpPr txBox="1"/>
          <p:nvPr/>
        </p:nvSpPr>
        <p:spPr>
          <a:xfrm>
            <a:off x="9025500" y="1791387"/>
            <a:ext cx="9220200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Clean Code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b="1" i="0" u="none" strike="noStrike" dirty="0">
              <a:solidFill>
                <a:srgbClr val="000000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951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7265B05F-9310-EAA3-43C3-8B5DF1AE5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D7231CA8-0896-A3D1-A687-06BF390B7F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[6]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1E22B-ADE5-98F1-D9DC-97D627156581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C7B99853-EF58-891C-201B-C88832E64B74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F57C68FA-7DF3-C127-EB67-B1FE4B677812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F6FF1F18-94C5-25FB-818D-E0827325935C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2;p4">
            <a:extLst>
              <a:ext uri="{FF2B5EF4-FFF2-40B4-BE49-F238E27FC236}">
                <a16:creationId xmlns:a16="http://schemas.microsoft.com/office/drawing/2014/main" id="{A97229FC-0B2D-0084-74BE-77A9ADBE28E5}"/>
              </a:ext>
            </a:extLst>
          </p:cNvPr>
          <p:cNvSpPr/>
          <p:nvPr/>
        </p:nvSpPr>
        <p:spPr>
          <a:xfrm>
            <a:off x="812748" y="1805680"/>
            <a:ext cx="7878866" cy="1362455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EA0D38-18E3-123B-1D43-9C0F8A7FB6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72"/>
          <a:stretch>
            <a:fillRect/>
          </a:stretch>
        </p:blipFill>
        <p:spPr>
          <a:xfrm>
            <a:off x="1189879" y="1989033"/>
            <a:ext cx="6994345" cy="10529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8AECA8-3C7F-5A5B-E652-212063191238}"/>
              </a:ext>
            </a:extLst>
          </p:cNvPr>
          <p:cNvSpPr txBox="1"/>
          <p:nvPr/>
        </p:nvSpPr>
        <p:spPr>
          <a:xfrm>
            <a:off x="853806" y="1467647"/>
            <a:ext cx="9220200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 인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자수를 줄임</a:t>
            </a:r>
          </a:p>
        </p:txBody>
      </p:sp>
      <p:sp>
        <p:nvSpPr>
          <p:cNvPr id="10" name="Google Shape;172;p4">
            <a:extLst>
              <a:ext uri="{FF2B5EF4-FFF2-40B4-BE49-F238E27FC236}">
                <a16:creationId xmlns:a16="http://schemas.microsoft.com/office/drawing/2014/main" id="{049F1D7F-5122-ACED-C0E5-C0F5BCD59D6E}"/>
              </a:ext>
            </a:extLst>
          </p:cNvPr>
          <p:cNvSpPr/>
          <p:nvPr/>
        </p:nvSpPr>
        <p:spPr>
          <a:xfrm>
            <a:off x="801769" y="3841670"/>
            <a:ext cx="8440149" cy="2674633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886431A-41E7-BE72-A1A3-0072515F9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b="18987"/>
          <a:stretch>
            <a:fillRect/>
          </a:stretch>
        </p:blipFill>
        <p:spPr bwMode="auto">
          <a:xfrm>
            <a:off x="1151377" y="3989440"/>
            <a:ext cx="7661709" cy="225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DD2DFA-3570-77EF-5CB0-C045227276B3}"/>
              </a:ext>
            </a:extLst>
          </p:cNvPr>
          <p:cNvGrpSpPr/>
          <p:nvPr/>
        </p:nvGrpSpPr>
        <p:grpSpPr>
          <a:xfrm>
            <a:off x="677998" y="1155585"/>
            <a:ext cx="5070289" cy="307777"/>
            <a:chOff x="5712011" y="244829"/>
            <a:chExt cx="5070289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EABABA-3AED-28BF-156F-29E9924DCA46}"/>
                </a:ext>
              </a:extLst>
            </p:cNvPr>
            <p:cNvSpPr txBox="1"/>
            <p:nvPr/>
          </p:nvSpPr>
          <p:spPr>
            <a:xfrm>
              <a:off x="5887819" y="244829"/>
              <a:ext cx="4894481" cy="307777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b="0" i="0" u="none" strike="noStrike" dirty="0">
                  <a:solidFill>
                    <a:srgbClr val="000000"/>
                  </a:solidFill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Smell - </a:t>
              </a:r>
              <a:r>
                <a:rPr lang="en-US" altLang="ko-KR" dirty="0">
                  <a:solidFill>
                    <a:srgbClr val="005AB4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Long Parameter List</a:t>
              </a:r>
              <a:endParaRPr lang="ko-KR" altLang="en-US" b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5D7AF91-828C-6553-4432-BDA1EB90E1C9}"/>
                </a:ext>
              </a:extLst>
            </p:cNvPr>
            <p:cNvSpPr/>
            <p:nvPr/>
          </p:nvSpPr>
          <p:spPr>
            <a:xfrm>
              <a:off x="5712011" y="338659"/>
              <a:ext cx="112791" cy="112791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669EA63-2E9C-DC2C-8BB5-D97135E12530}"/>
              </a:ext>
            </a:extLst>
          </p:cNvPr>
          <p:cNvGrpSpPr/>
          <p:nvPr/>
        </p:nvGrpSpPr>
        <p:grpSpPr>
          <a:xfrm>
            <a:off x="682980" y="3505018"/>
            <a:ext cx="5070289" cy="307777"/>
            <a:chOff x="5712011" y="244829"/>
            <a:chExt cx="5070289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232737-08C6-CE41-12E0-04FE2D2C47FC}"/>
                </a:ext>
              </a:extLst>
            </p:cNvPr>
            <p:cNvSpPr txBox="1"/>
            <p:nvPr/>
          </p:nvSpPr>
          <p:spPr>
            <a:xfrm>
              <a:off x="5887819" y="244829"/>
              <a:ext cx="4894481" cy="307777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b="0" i="0" u="none" strike="noStrike" dirty="0">
                  <a:solidFill>
                    <a:srgbClr val="000000"/>
                  </a:solidFill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Rename – </a:t>
              </a:r>
              <a:r>
                <a:rPr lang="ko-KR" altLang="en-US" b="0" i="0" u="none" strike="noStrike" dirty="0">
                  <a:solidFill>
                    <a:srgbClr val="005AB4"/>
                  </a:solidFill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가독성 증가</a:t>
              </a:r>
              <a:endParaRPr lang="ko-KR" altLang="en-US" b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282AEFF-9BBB-F547-898A-7C5AA58158B4}"/>
                </a:ext>
              </a:extLst>
            </p:cNvPr>
            <p:cNvSpPr/>
            <p:nvPr/>
          </p:nvSpPr>
          <p:spPr>
            <a:xfrm>
              <a:off x="5712011" y="338659"/>
              <a:ext cx="112791" cy="112791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9707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884B4BFF-4C36-ACFC-2E4E-3E3EA31D6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BF6B3C1D-D551-0418-180E-6CF651EF9A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[7]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C981A-8676-8689-933E-A7F5D3424123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8E210822-665A-1509-372B-0C969CC40217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8825852A-6E2C-1BCF-4031-AEFF3B81245C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C62C6FC1-DF72-3B8C-6B58-C0157CA068E3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2;p4">
            <a:extLst>
              <a:ext uri="{FF2B5EF4-FFF2-40B4-BE49-F238E27FC236}">
                <a16:creationId xmlns:a16="http://schemas.microsoft.com/office/drawing/2014/main" id="{D50E753A-97FF-20A0-0B57-49D91E81FA1D}"/>
              </a:ext>
            </a:extLst>
          </p:cNvPr>
          <p:cNvSpPr/>
          <p:nvPr/>
        </p:nvSpPr>
        <p:spPr>
          <a:xfrm>
            <a:off x="719467" y="1546762"/>
            <a:ext cx="9415935" cy="2385148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FA0D8E-85AC-B1F0-7BA6-294A3E1591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77" b="38671"/>
          <a:stretch>
            <a:fillRect/>
          </a:stretch>
        </p:blipFill>
        <p:spPr>
          <a:xfrm>
            <a:off x="971251" y="1748906"/>
            <a:ext cx="8847321" cy="185761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ACB5EB-EDEB-4702-5DCA-58E42D6CBBF3}"/>
              </a:ext>
            </a:extLst>
          </p:cNvPr>
          <p:cNvGrpSpPr/>
          <p:nvPr/>
        </p:nvGrpSpPr>
        <p:grpSpPr>
          <a:xfrm>
            <a:off x="677997" y="1155585"/>
            <a:ext cx="7162135" cy="307777"/>
            <a:chOff x="5712011" y="244829"/>
            <a:chExt cx="5070289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0E6789-BBA8-1680-AEFC-B6E4CDBF5B09}"/>
                </a:ext>
              </a:extLst>
            </p:cNvPr>
            <p:cNvSpPr txBox="1"/>
            <p:nvPr/>
          </p:nvSpPr>
          <p:spPr>
            <a:xfrm>
              <a:off x="5887819" y="244829"/>
              <a:ext cx="4894481" cy="307777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b="0" i="0" u="none" strike="noStrike" dirty="0">
                  <a:solidFill>
                    <a:srgbClr val="000000"/>
                  </a:solidFill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Invert-if – </a:t>
              </a:r>
              <a:r>
                <a:rPr lang="ko-KR" altLang="en-US" b="0" i="0" u="none" strike="noStrike" dirty="0">
                  <a:solidFill>
                    <a:schemeClr val="tx1"/>
                  </a:solidFill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부정 조건 보다는 </a:t>
              </a:r>
              <a:r>
                <a:rPr lang="ko-KR" altLang="en-US" b="0" i="0" u="none" strike="noStrike" dirty="0">
                  <a:solidFill>
                    <a:srgbClr val="005AB4"/>
                  </a:solidFill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긍정</a:t>
              </a:r>
              <a:r>
                <a:rPr lang="ko-KR" altLang="en-US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조건 사용</a:t>
              </a:r>
              <a:endParaRPr lang="ko-KR" altLang="en-US" b="0" dirty="0"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D02AC9-19AB-9852-C520-5E85D378E383}"/>
                </a:ext>
              </a:extLst>
            </p:cNvPr>
            <p:cNvSpPr/>
            <p:nvPr/>
          </p:nvSpPr>
          <p:spPr>
            <a:xfrm>
              <a:off x="5712011" y="338659"/>
              <a:ext cx="112791" cy="112791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549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B23DB875-F479-B5ED-0C1D-9FE5F8A7B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52D59BED-316D-9C46-25C8-2D53AAA14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소감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E78F4-E0E6-7659-C282-518A5AFEF533}"/>
              </a:ext>
            </a:extLst>
          </p:cNvPr>
          <p:cNvSpPr txBox="1"/>
          <p:nvPr/>
        </p:nvSpPr>
        <p:spPr>
          <a:xfrm>
            <a:off x="122961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108C9FEB-0C17-4856-ABF8-C886217CB4F2}"/>
              </a:ext>
            </a:extLst>
          </p:cNvPr>
          <p:cNvSpPr/>
          <p:nvPr/>
        </p:nvSpPr>
        <p:spPr>
          <a:xfrm>
            <a:off x="107438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5075B95C-D92B-691D-5D67-61506FD75659}"/>
              </a:ext>
            </a:extLst>
          </p:cNvPr>
          <p:cNvSpPr/>
          <p:nvPr/>
        </p:nvSpPr>
        <p:spPr>
          <a:xfrm>
            <a:off x="115439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C58339B0-DA57-9003-2086-FAD27B4F3C2C}"/>
              </a:ext>
            </a:extLst>
          </p:cNvPr>
          <p:cNvSpPr/>
          <p:nvPr/>
        </p:nvSpPr>
        <p:spPr>
          <a:xfrm>
            <a:off x="99437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4C10F-6712-BB86-EA1E-7D8CD66E0830}"/>
              </a:ext>
            </a:extLst>
          </p:cNvPr>
          <p:cNvSpPr txBox="1"/>
          <p:nvPr/>
        </p:nvSpPr>
        <p:spPr>
          <a:xfrm>
            <a:off x="912795" y="1344508"/>
            <a:ext cx="9220200" cy="505779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3464" indent="-283464" algn="l" rtl="0">
              <a:buNone/>
            </a:pPr>
            <a:r>
              <a:rPr lang="en-US" altLang="ko-KR" sz="1800" b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TDD (Test Driven Development)</a:t>
            </a:r>
          </a:p>
          <a:p>
            <a:pPr marL="283464" indent="-283464" algn="l" rtl="0"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​</a:t>
            </a:r>
          </a:p>
          <a:p>
            <a:pPr marL="283464" indent="-283464"/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먼저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Unit Test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작성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3464" indent="-283464" algn="l" rtl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익숙하지 않아 </a:t>
            </a:r>
            <a:r>
              <a:rPr lang="ko-KR" altLang="en-US" sz="1600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오래 걸리고 </a:t>
            </a:r>
            <a:r>
              <a:rPr lang="ko-KR" altLang="en-US" sz="1600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작성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어려움이 있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었습니다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sz="1600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3464" indent="-283464" algn="l" rtl="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l" rtl="0">
              <a:spcAft>
                <a:spcPts val="1600"/>
              </a:spcAft>
            </a:pPr>
            <a:r>
              <a:rPr lang="ko-KR" altLang="en-US" sz="1600" b="1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그러나</a:t>
            </a:r>
            <a:r>
              <a:rPr lang="en-US" altLang="ko-KR" sz="1600" b="1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!!!!</a:t>
            </a:r>
          </a:p>
          <a:p>
            <a:pPr marL="283464" indent="-283464" algn="l" rtl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버그 감소와 </a:t>
            </a:r>
            <a:r>
              <a:rPr lang="ko-KR" altLang="en-US" sz="1800" b="1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안정성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향상</a:t>
            </a:r>
            <a:endParaRPr lang="en-US" altLang="ko-KR" sz="1800" b="1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3464" indent="-283464" algn="l" rtl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 기능을 수정하더라도 테스트가 이를 체크해 주어 심리적으로 안정감을 줍니다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600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3464" indent="-283464" algn="l" rtl="0">
              <a:lnSpc>
                <a:spcPct val="150000"/>
              </a:lnSpc>
              <a:buNone/>
            </a:pPr>
            <a:r>
              <a:rPr lang="ko-KR" altLang="en-US" sz="1600" i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“수정 후 깨진 기능이 있는지를 즉시 확인</a:t>
            </a:r>
            <a:r>
              <a:rPr lang="en-US" altLang="ko-KR" sz="1600" i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br>
              <a:rPr lang="ko-KR" altLang="en-US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​</a:t>
            </a:r>
          </a:p>
          <a:p>
            <a:pPr marL="283464" indent="-283464" algn="l" rtl="0">
              <a:lnSpc>
                <a:spcPct val="150000"/>
              </a:lnSpc>
              <a:buNone/>
            </a:pPr>
            <a:r>
              <a:rPr lang="ko-KR" altLang="en-US" sz="1800" b="1" dirty="0" err="1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ko-KR" altLang="en-US" sz="1800" b="1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용이</a:t>
            </a:r>
          </a:p>
          <a:p>
            <a:pPr marL="283464" indent="-283464" algn="l" rtl="0">
              <a:lnSpc>
                <a:spcPct val="150000"/>
              </a:lnSpc>
              <a:buNone/>
            </a:pPr>
            <a:r>
              <a:rPr lang="ko-KR" altLang="en-US" sz="1600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전후에 테스트가 보장되므로 안심하고 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할 수 있습니다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600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3464" indent="-283464" algn="l" rtl="0">
              <a:lnSpc>
                <a:spcPct val="150000"/>
              </a:lnSpc>
              <a:buNone/>
            </a:pPr>
            <a:r>
              <a:rPr lang="ko-KR" altLang="en-US" sz="1600" i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“깨지지 않을 것이라는 확신이 있으니 마음 편히 </a:t>
            </a:r>
            <a:r>
              <a:rPr lang="ko-KR" altLang="en-US" sz="1600" i="1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리팩토링을</a:t>
            </a:r>
            <a:r>
              <a:rPr lang="ko-KR" altLang="en-US" sz="1600" i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진행</a:t>
            </a:r>
            <a:r>
              <a:rPr lang="en-US" altLang="ko-KR" sz="1600" i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endParaRPr lang="ko-KR" altLang="en-US" sz="1600" i="1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3464" indent="-283464" algn="l" rtl="0"/>
            <a:r>
              <a:rPr lang="ko-KR" altLang="en-US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​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E0A14F-74BF-4E83-63A8-21EF72CFE088}"/>
              </a:ext>
            </a:extLst>
          </p:cNvPr>
          <p:cNvSpPr/>
          <p:nvPr/>
        </p:nvSpPr>
        <p:spPr>
          <a:xfrm>
            <a:off x="754626" y="1431133"/>
            <a:ext cx="112791" cy="112791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5E0930-1AAB-C395-5300-061D76ECAFA7}"/>
              </a:ext>
            </a:extLst>
          </p:cNvPr>
          <p:cNvSpPr/>
          <p:nvPr/>
        </p:nvSpPr>
        <p:spPr>
          <a:xfrm>
            <a:off x="753021" y="3547092"/>
            <a:ext cx="112791" cy="112791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4CCD5F-1257-942B-9E93-544A786B84BF}"/>
              </a:ext>
            </a:extLst>
          </p:cNvPr>
          <p:cNvSpPr/>
          <p:nvPr/>
        </p:nvSpPr>
        <p:spPr>
          <a:xfrm>
            <a:off x="751416" y="5075906"/>
            <a:ext cx="112791" cy="112791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5128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ko-KR" altLang="en-US" sz="4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시연</a:t>
            </a:r>
            <a:endParaRPr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협업관리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68F27-F199-4545-F4CA-221122D92FBF}"/>
              </a:ext>
            </a:extLst>
          </p:cNvPr>
          <p:cNvSpPr txBox="1"/>
          <p:nvPr/>
        </p:nvSpPr>
        <p:spPr>
          <a:xfrm>
            <a:off x="12334673" y="167027"/>
            <a:ext cx="6108970" cy="3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C7C50415-6DB8-59DD-8B5D-0D31CDD1005F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0679D97A-C40C-9C7E-56EF-5F466E7A1BD7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DD930E1C-F648-0508-E8CB-0AA38C35C219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56EBB-4A50-720E-4F61-E0CF187B5C45}"/>
              </a:ext>
            </a:extLst>
          </p:cNvPr>
          <p:cNvSpPr txBox="1"/>
          <p:nvPr/>
        </p:nvSpPr>
        <p:spPr>
          <a:xfrm>
            <a:off x="656076" y="1078514"/>
            <a:ext cx="1321196" cy="369332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Task</a:t>
            </a:r>
            <a:r>
              <a:rPr lang="ko-KR" altLang="en-US" sz="1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관리</a:t>
            </a:r>
            <a:endParaRPr lang="en-US" altLang="ko-KR" sz="18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470A3-FE39-A0B7-51D1-ACD42296B0E7}"/>
              </a:ext>
            </a:extLst>
          </p:cNvPr>
          <p:cNvSpPr txBox="1"/>
          <p:nvPr/>
        </p:nvSpPr>
        <p:spPr>
          <a:xfrm>
            <a:off x="656076" y="4081258"/>
            <a:ext cx="2241319" cy="61555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Communication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Google Shape;398;p10">
            <a:extLst>
              <a:ext uri="{FF2B5EF4-FFF2-40B4-BE49-F238E27FC236}">
                <a16:creationId xmlns:a16="http://schemas.microsoft.com/office/drawing/2014/main" id="{348ACEFE-D748-A5BD-DA12-0264C07E34D9}"/>
              </a:ext>
            </a:extLst>
          </p:cNvPr>
          <p:cNvSpPr/>
          <p:nvPr/>
        </p:nvSpPr>
        <p:spPr>
          <a:xfrm>
            <a:off x="3323202" y="1078514"/>
            <a:ext cx="5485518" cy="3015351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6725A5-7723-7E23-1E7D-7F93602C2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781" y="1181297"/>
            <a:ext cx="5217472" cy="2725727"/>
          </a:xfrm>
          <a:prstGeom prst="rect">
            <a:avLst/>
          </a:prstGeom>
        </p:spPr>
      </p:pic>
      <p:sp>
        <p:nvSpPr>
          <p:cNvPr id="22" name="Google Shape;398;p10">
            <a:extLst>
              <a:ext uri="{FF2B5EF4-FFF2-40B4-BE49-F238E27FC236}">
                <a16:creationId xmlns:a16="http://schemas.microsoft.com/office/drawing/2014/main" id="{3EA326C8-B8DE-E9F3-4C4E-653D17317C12}"/>
              </a:ext>
            </a:extLst>
          </p:cNvPr>
          <p:cNvSpPr/>
          <p:nvPr/>
        </p:nvSpPr>
        <p:spPr>
          <a:xfrm>
            <a:off x="3323202" y="4239628"/>
            <a:ext cx="2254152" cy="2474921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252A6E-5F98-882A-DB88-4C10DEFA96A2}"/>
              </a:ext>
            </a:extLst>
          </p:cNvPr>
          <p:cNvSpPr txBox="1"/>
          <p:nvPr/>
        </p:nvSpPr>
        <p:spPr>
          <a:xfrm>
            <a:off x="3371959" y="6377093"/>
            <a:ext cx="2153154" cy="2616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공지사항 </a:t>
            </a:r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Grond Rule </a:t>
            </a:r>
            <a:r>
              <a:rPr lang="ko-KR" altLang="en-US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공유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B578AC2-3AA0-616B-826F-9EEE8F0DA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781" y="4362169"/>
            <a:ext cx="1854241" cy="1793187"/>
          </a:xfrm>
          <a:prstGeom prst="rect">
            <a:avLst/>
          </a:prstGeom>
        </p:spPr>
      </p:pic>
      <p:sp>
        <p:nvSpPr>
          <p:cNvPr id="23" name="Google Shape;398;p10">
            <a:extLst>
              <a:ext uri="{FF2B5EF4-FFF2-40B4-BE49-F238E27FC236}">
                <a16:creationId xmlns:a16="http://schemas.microsoft.com/office/drawing/2014/main" id="{51BD6188-F230-5EEB-2417-C75A0C190FA3}"/>
              </a:ext>
            </a:extLst>
          </p:cNvPr>
          <p:cNvSpPr/>
          <p:nvPr/>
        </p:nvSpPr>
        <p:spPr>
          <a:xfrm>
            <a:off x="5767241" y="4239628"/>
            <a:ext cx="3925399" cy="2474921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4D5AC1D-8E2F-B54C-B8D4-4A0E28F05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419" y="4343119"/>
            <a:ext cx="3666627" cy="1990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0E091-2E84-F90B-83E8-A8249E58354E}"/>
              </a:ext>
            </a:extLst>
          </p:cNvPr>
          <p:cNvSpPr txBox="1"/>
          <p:nvPr/>
        </p:nvSpPr>
        <p:spPr>
          <a:xfrm>
            <a:off x="5837826" y="6377093"/>
            <a:ext cx="1680268" cy="2616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리뷰요청 </a:t>
            </a:r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PR </a:t>
            </a:r>
            <a:r>
              <a:rPr lang="ko-KR" altLang="en-US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 알림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BE00F-96F3-F335-6E1B-C838C49DD90E}"/>
              </a:ext>
            </a:extLst>
          </p:cNvPr>
          <p:cNvSpPr txBox="1"/>
          <p:nvPr/>
        </p:nvSpPr>
        <p:spPr>
          <a:xfrm>
            <a:off x="867477" y="1663091"/>
            <a:ext cx="9220200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</a:t>
            </a:r>
            <a:r>
              <a:rPr lang="en-US" altLang="ko-KR" dirty="0">
                <a:solidFill>
                  <a:srgbClr val="005AB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Kanban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Board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5" name="그림 34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58D65F-F4F8-F872-A8C0-AE285E949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80" y="1613336"/>
            <a:ext cx="711307" cy="4001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06894A0-496C-DF08-45A5-33BC5485813C}"/>
              </a:ext>
            </a:extLst>
          </p:cNvPr>
          <p:cNvSpPr txBox="1"/>
          <p:nvPr/>
        </p:nvSpPr>
        <p:spPr>
          <a:xfrm>
            <a:off x="1120504" y="4604101"/>
            <a:ext cx="1165496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Discord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Google Shape;180;p4">
            <a:extLst>
              <a:ext uri="{FF2B5EF4-FFF2-40B4-BE49-F238E27FC236}">
                <a16:creationId xmlns:a16="http://schemas.microsoft.com/office/drawing/2014/main" id="{1BE2285F-3573-B849-E3FA-69293D177000}"/>
              </a:ext>
            </a:extLst>
          </p:cNvPr>
          <p:cNvSpPr/>
          <p:nvPr/>
        </p:nvSpPr>
        <p:spPr>
          <a:xfrm>
            <a:off x="772449" y="1485532"/>
            <a:ext cx="1085062" cy="3179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9" name="Google Shape;180;p4">
            <a:extLst>
              <a:ext uri="{FF2B5EF4-FFF2-40B4-BE49-F238E27FC236}">
                <a16:creationId xmlns:a16="http://schemas.microsoft.com/office/drawing/2014/main" id="{80DF218E-944F-AAFD-2460-E73C625A7E29}"/>
              </a:ext>
            </a:extLst>
          </p:cNvPr>
          <p:cNvSpPr/>
          <p:nvPr/>
        </p:nvSpPr>
        <p:spPr>
          <a:xfrm>
            <a:off x="796828" y="4470093"/>
            <a:ext cx="1747504" cy="3179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13" name="그림 12" descr="클립아트, 만화 영화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407DEDD-71F5-5C1A-C8B0-91D348C970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39" b="97685" l="10000" r="90000">
                        <a14:foregroundMark x1="36979" y1="24722" x2="31458" y2="34583"/>
                        <a14:foregroundMark x1="51276" y1="8333" x2="53125" y2="7500"/>
                        <a14:foregroundMark x1="48984" y1="97731" x2="51276" y2="96898"/>
                        <a14:foregroundMark x1="43438" y1="52639" x2="45286" y2="51806"/>
                        <a14:foregroundMark x1="56328" y1="54167" x2="56458" y2="56481"/>
                        <a14:foregroundMark x1="49271" y1="2639" x2="49844" y2="26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963" y="4547862"/>
            <a:ext cx="711308" cy="4001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6067AF48-9A3F-F799-6B81-41B169F9C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1BA82B71-9D32-1535-0DE6-B67A2DD7E2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협업관리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0E2DC-4B1F-905A-79AB-00C931E44F5D}"/>
              </a:ext>
            </a:extLst>
          </p:cNvPr>
          <p:cNvSpPr txBox="1"/>
          <p:nvPr/>
        </p:nvSpPr>
        <p:spPr>
          <a:xfrm>
            <a:off x="12334673" y="167027"/>
            <a:ext cx="6108970" cy="37702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463939F0-E829-A2D5-9421-627C3879B46B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CD73A554-07A7-4A1D-3D74-BFAED1E957CF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6677BEEB-0254-02C7-1477-98EC30980368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2" name="Google Shape;398;p10">
            <a:extLst>
              <a:ext uri="{FF2B5EF4-FFF2-40B4-BE49-F238E27FC236}">
                <a16:creationId xmlns:a16="http://schemas.microsoft.com/office/drawing/2014/main" id="{F58B64F0-3350-1F12-37FE-3B3840D4CE9B}"/>
              </a:ext>
            </a:extLst>
          </p:cNvPr>
          <p:cNvSpPr/>
          <p:nvPr/>
        </p:nvSpPr>
        <p:spPr>
          <a:xfrm>
            <a:off x="1015101" y="2066046"/>
            <a:ext cx="2397732" cy="3733409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9" name="Google Shape;399;p10">
            <a:extLst>
              <a:ext uri="{FF2B5EF4-FFF2-40B4-BE49-F238E27FC236}">
                <a16:creationId xmlns:a16="http://schemas.microsoft.com/office/drawing/2014/main" id="{FD196BEB-87C8-1807-BB87-322159E91E8B}"/>
              </a:ext>
            </a:extLst>
          </p:cNvPr>
          <p:cNvSpPr/>
          <p:nvPr/>
        </p:nvSpPr>
        <p:spPr>
          <a:xfrm>
            <a:off x="3744340" y="2066046"/>
            <a:ext cx="2397732" cy="3733409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2" name="Google Shape;400;p10">
            <a:extLst>
              <a:ext uri="{FF2B5EF4-FFF2-40B4-BE49-F238E27FC236}">
                <a16:creationId xmlns:a16="http://schemas.microsoft.com/office/drawing/2014/main" id="{35133A1D-0ECD-1298-2C90-08FCEBBC5BAE}"/>
              </a:ext>
            </a:extLst>
          </p:cNvPr>
          <p:cNvSpPr/>
          <p:nvPr/>
        </p:nvSpPr>
        <p:spPr>
          <a:xfrm>
            <a:off x="6473579" y="2066046"/>
            <a:ext cx="2397732" cy="3733409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3" name="Google Shape;401;p10">
            <a:extLst>
              <a:ext uri="{FF2B5EF4-FFF2-40B4-BE49-F238E27FC236}">
                <a16:creationId xmlns:a16="http://schemas.microsoft.com/office/drawing/2014/main" id="{CEC96F63-84CA-F2DF-4828-D25B7FEC096B}"/>
              </a:ext>
            </a:extLst>
          </p:cNvPr>
          <p:cNvSpPr/>
          <p:nvPr/>
        </p:nvSpPr>
        <p:spPr>
          <a:xfrm>
            <a:off x="9202819" y="2066046"/>
            <a:ext cx="2397732" cy="3733409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21" name="Google Shape;406;p10">
            <a:extLst>
              <a:ext uri="{FF2B5EF4-FFF2-40B4-BE49-F238E27FC236}">
                <a16:creationId xmlns:a16="http://schemas.microsoft.com/office/drawing/2014/main" id="{EB1E4693-219A-2436-61FF-7D62F57E56CC}"/>
              </a:ext>
            </a:extLst>
          </p:cNvPr>
          <p:cNvSpPr/>
          <p:nvPr/>
        </p:nvSpPr>
        <p:spPr>
          <a:xfrm>
            <a:off x="2075580" y="4067951"/>
            <a:ext cx="276774" cy="276774"/>
          </a:xfrm>
          <a:prstGeom prst="ellipse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1</a:t>
            </a:r>
            <a:endParaRPr sz="10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sp>
        <p:nvSpPr>
          <p:cNvPr id="22" name="Google Shape;407;p10">
            <a:extLst>
              <a:ext uri="{FF2B5EF4-FFF2-40B4-BE49-F238E27FC236}">
                <a16:creationId xmlns:a16="http://schemas.microsoft.com/office/drawing/2014/main" id="{B05B6F90-B6EA-ECCB-4D8E-6715B16A7525}"/>
              </a:ext>
            </a:extLst>
          </p:cNvPr>
          <p:cNvSpPr/>
          <p:nvPr/>
        </p:nvSpPr>
        <p:spPr>
          <a:xfrm>
            <a:off x="4804819" y="4067951"/>
            <a:ext cx="276774" cy="276774"/>
          </a:xfrm>
          <a:prstGeom prst="ellipse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2</a:t>
            </a:r>
            <a:endParaRPr sz="10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sp>
        <p:nvSpPr>
          <p:cNvPr id="23" name="Google Shape;408;p10">
            <a:extLst>
              <a:ext uri="{FF2B5EF4-FFF2-40B4-BE49-F238E27FC236}">
                <a16:creationId xmlns:a16="http://schemas.microsoft.com/office/drawing/2014/main" id="{27D5C5BA-C67A-F455-171A-F707C8D5D741}"/>
              </a:ext>
            </a:extLst>
          </p:cNvPr>
          <p:cNvSpPr/>
          <p:nvPr/>
        </p:nvSpPr>
        <p:spPr>
          <a:xfrm>
            <a:off x="7534058" y="4067951"/>
            <a:ext cx="276774" cy="276774"/>
          </a:xfrm>
          <a:prstGeom prst="ellipse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3</a:t>
            </a:r>
            <a:endParaRPr sz="10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sp>
        <p:nvSpPr>
          <p:cNvPr id="24" name="Google Shape;409;p10">
            <a:extLst>
              <a:ext uri="{FF2B5EF4-FFF2-40B4-BE49-F238E27FC236}">
                <a16:creationId xmlns:a16="http://schemas.microsoft.com/office/drawing/2014/main" id="{3A83B2B1-AE78-D8ED-1038-39539879918C}"/>
              </a:ext>
            </a:extLst>
          </p:cNvPr>
          <p:cNvSpPr/>
          <p:nvPr/>
        </p:nvSpPr>
        <p:spPr>
          <a:xfrm>
            <a:off x="10263298" y="4067951"/>
            <a:ext cx="276774" cy="276774"/>
          </a:xfrm>
          <a:prstGeom prst="ellipse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4</a:t>
            </a:r>
            <a:endParaRPr sz="10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sp>
        <p:nvSpPr>
          <p:cNvPr id="29" name="Google Shape;414;p10">
            <a:extLst>
              <a:ext uri="{FF2B5EF4-FFF2-40B4-BE49-F238E27FC236}">
                <a16:creationId xmlns:a16="http://schemas.microsoft.com/office/drawing/2014/main" id="{32780655-CF15-DEFA-4AC2-403723217EAC}"/>
              </a:ext>
            </a:extLst>
          </p:cNvPr>
          <p:cNvSpPr txBox="1"/>
          <p:nvPr/>
        </p:nvSpPr>
        <p:spPr>
          <a:xfrm>
            <a:off x="1213839" y="4416833"/>
            <a:ext cx="1932185" cy="30773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Backlog </a:t>
            </a:r>
            <a:r>
              <a:rPr lang="ko-KR" altLang="en-US" b="1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이슈 </a:t>
            </a: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</a:t>
            </a:r>
            <a:endParaRPr lang="en-US" altLang="ko-KR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CEE2C83-EBA2-9EBF-1FA6-F01C4A146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36" y="2195873"/>
            <a:ext cx="2138968" cy="160202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9CC7C17-ACF4-4F45-174B-1D1BED692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803" y="2482217"/>
            <a:ext cx="2150486" cy="93347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E0774F5-34AA-5027-3780-249A87417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151" y="2482217"/>
            <a:ext cx="2208587" cy="97946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A08604B-4431-BF4B-FDAA-29B2E65FD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8249" y="2139828"/>
            <a:ext cx="2114452" cy="90953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BE72D00-A5CD-E885-A670-61FEFA66C153}"/>
              </a:ext>
            </a:extLst>
          </p:cNvPr>
          <p:cNvSpPr txBox="1"/>
          <p:nvPr/>
        </p:nvSpPr>
        <p:spPr>
          <a:xfrm>
            <a:off x="656076" y="1279805"/>
            <a:ext cx="210346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Task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Process</a:t>
            </a:r>
          </a:p>
        </p:txBody>
      </p:sp>
      <p:pic>
        <p:nvPicPr>
          <p:cNvPr id="49" name="그림 48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348336-EB57-7D22-5107-929C47E19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4380" y="1224131"/>
            <a:ext cx="711307" cy="400110"/>
          </a:xfrm>
          <a:prstGeom prst="rect">
            <a:avLst/>
          </a:prstGeom>
        </p:spPr>
      </p:pic>
      <p:sp>
        <p:nvSpPr>
          <p:cNvPr id="7" name="Google Shape;410;p10">
            <a:extLst>
              <a:ext uri="{FF2B5EF4-FFF2-40B4-BE49-F238E27FC236}">
                <a16:creationId xmlns:a16="http://schemas.microsoft.com/office/drawing/2014/main" id="{28BFE573-56F6-597A-7E2D-0F324EDAD1C3}"/>
              </a:ext>
            </a:extLst>
          </p:cNvPr>
          <p:cNvSpPr txBox="1"/>
          <p:nvPr/>
        </p:nvSpPr>
        <p:spPr>
          <a:xfrm>
            <a:off x="823133" y="4998640"/>
            <a:ext cx="173261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　　</a:t>
            </a:r>
            <a:endParaRPr lang="en-US" altLang="ko-KR" sz="1200" dirty="0">
              <a:solidFill>
                <a:srgbClr val="0F253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10ADB1-AB96-EAD5-8CF9-EECECF580D57}"/>
              </a:ext>
            </a:extLst>
          </p:cNvPr>
          <p:cNvSpPr txBox="1"/>
          <p:nvPr/>
        </p:nvSpPr>
        <p:spPr>
          <a:xfrm>
            <a:off x="1116216" y="4775503"/>
            <a:ext cx="2333145" cy="75713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347472" indent="-347472" algn="l" rtl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 및 변경 사항 추가</a:t>
            </a:r>
          </a:p>
          <a:p>
            <a:pPr marL="347472" indent="-347472" algn="l" rtl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버그 문제</a:t>
            </a:r>
          </a:p>
          <a:p>
            <a:pPr marL="347472" indent="-347472" algn="l" rtl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 </a:t>
            </a:r>
            <a:r>
              <a:rPr lang="ko-KR" altLang="en-US" sz="1200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43A330-D525-60EF-C415-341E0DDCE156}"/>
              </a:ext>
            </a:extLst>
          </p:cNvPr>
          <p:cNvSpPr txBox="1"/>
          <p:nvPr/>
        </p:nvSpPr>
        <p:spPr>
          <a:xfrm>
            <a:off x="12334673" y="709182"/>
            <a:ext cx="6108970" cy="37702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Device Solution</a:t>
            </a:r>
          </a:p>
        </p:txBody>
      </p:sp>
      <p:sp>
        <p:nvSpPr>
          <p:cNvPr id="15" name="Google Shape;414;p10">
            <a:extLst>
              <a:ext uri="{FF2B5EF4-FFF2-40B4-BE49-F238E27FC236}">
                <a16:creationId xmlns:a16="http://schemas.microsoft.com/office/drawing/2014/main" id="{A4429046-087C-011F-9D0A-8B613CC441BB}"/>
              </a:ext>
            </a:extLst>
          </p:cNvPr>
          <p:cNvSpPr txBox="1"/>
          <p:nvPr/>
        </p:nvSpPr>
        <p:spPr>
          <a:xfrm>
            <a:off x="4080765" y="4447447"/>
            <a:ext cx="1732615" cy="30773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이슈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할당 </a:t>
            </a:r>
            <a:endParaRPr lang="en-US" altLang="ko-KR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EB7773-DE5B-8368-94DA-555114655582}"/>
              </a:ext>
            </a:extLst>
          </p:cNvPr>
          <p:cNvSpPr txBox="1"/>
          <p:nvPr/>
        </p:nvSpPr>
        <p:spPr>
          <a:xfrm>
            <a:off x="3827191" y="4829782"/>
            <a:ext cx="2333145" cy="5355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7472" indent="-347472">
              <a:lnSpc>
                <a:spcPct val="120000"/>
              </a:lnSpc>
              <a:buFont typeface="Arial" panose="020B0604020202020204" pitchFamily="34" charset="0"/>
              <a:buChar char="•"/>
              <a:defRPr sz="120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적극적 이슈 할당</a:t>
            </a:r>
          </a:p>
          <a:p>
            <a:r>
              <a:rPr lang="ko-KR" altLang="en-US" dirty="0"/>
              <a:t>충돌 사전 방지</a:t>
            </a:r>
          </a:p>
        </p:txBody>
      </p:sp>
      <p:sp>
        <p:nvSpPr>
          <p:cNvPr id="17" name="Google Shape;414;p10">
            <a:extLst>
              <a:ext uri="{FF2B5EF4-FFF2-40B4-BE49-F238E27FC236}">
                <a16:creationId xmlns:a16="http://schemas.microsoft.com/office/drawing/2014/main" id="{E4F63D87-E76A-693E-78FB-052E8910FD68}"/>
              </a:ext>
            </a:extLst>
          </p:cNvPr>
          <p:cNvSpPr txBox="1"/>
          <p:nvPr/>
        </p:nvSpPr>
        <p:spPr>
          <a:xfrm>
            <a:off x="6778052" y="4456879"/>
            <a:ext cx="1732615" cy="30773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b="1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TDD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</a:t>
            </a:r>
            <a:endParaRPr lang="en-US" altLang="ko-KR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704F47-7810-CD90-A752-97D646A7F51D}"/>
              </a:ext>
            </a:extLst>
          </p:cNvPr>
          <p:cNvSpPr txBox="1"/>
          <p:nvPr/>
        </p:nvSpPr>
        <p:spPr>
          <a:xfrm>
            <a:off x="6677706" y="4839659"/>
            <a:ext cx="2333145" cy="5355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7472" indent="-347472">
              <a:lnSpc>
                <a:spcPct val="120000"/>
              </a:lnSpc>
              <a:buFont typeface="Arial" panose="020B0604020202020204" pitchFamily="34" charset="0"/>
              <a:buChar char="•"/>
              <a:defRPr sz="120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/>
              <a:t>유닛 테스트는 필수</a:t>
            </a:r>
            <a:endParaRPr lang="en-US" altLang="ko-KR"/>
          </a:p>
          <a:p>
            <a:r>
              <a:rPr lang="ko-KR" altLang="en-US"/>
              <a:t>질문이 있을 경우 손</a:t>
            </a:r>
            <a:r>
              <a:rPr lang="en-US" altLang="ko-KR"/>
              <a:t>!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798861A-921C-C28B-7D40-597FD2579A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7670" y="3116100"/>
            <a:ext cx="2095030" cy="861832"/>
          </a:xfrm>
          <a:prstGeom prst="rect">
            <a:avLst/>
          </a:prstGeom>
        </p:spPr>
      </p:pic>
      <p:sp>
        <p:nvSpPr>
          <p:cNvPr id="33" name="Google Shape;414;p10">
            <a:extLst>
              <a:ext uri="{FF2B5EF4-FFF2-40B4-BE49-F238E27FC236}">
                <a16:creationId xmlns:a16="http://schemas.microsoft.com/office/drawing/2014/main" id="{6715C3C9-2DCB-8437-4479-B76D42659C6F}"/>
              </a:ext>
            </a:extLst>
          </p:cNvPr>
          <p:cNvSpPr txBox="1"/>
          <p:nvPr/>
        </p:nvSpPr>
        <p:spPr>
          <a:xfrm>
            <a:off x="9326795" y="4392124"/>
            <a:ext cx="2083438" cy="30773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 altLang="ko-KR" dirty="0"/>
              <a:t>PR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lang="en-US" altLang="ko-KR" dirty="0"/>
              <a:t> </a:t>
            </a:r>
            <a:r>
              <a:rPr lang="ko-KR" altLang="en-US" dirty="0"/>
              <a:t>리뷰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en-US" altLang="ko-KR" dirty="0"/>
              <a:t> Merge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BAE9DC-AF48-2113-DA71-51ED960CD39B}"/>
              </a:ext>
            </a:extLst>
          </p:cNvPr>
          <p:cNvSpPr txBox="1"/>
          <p:nvPr/>
        </p:nvSpPr>
        <p:spPr>
          <a:xfrm>
            <a:off x="9419305" y="4829782"/>
            <a:ext cx="2333145" cy="97872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7472" indent="-347472">
              <a:lnSpc>
                <a:spcPct val="120000"/>
              </a:lnSpc>
              <a:buFont typeface="Arial" panose="020B0604020202020204" pitchFamily="34" charset="0"/>
              <a:buChar char="•"/>
              <a:defRPr sz="120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리뷰는 정확하게</a:t>
            </a:r>
            <a:endParaRPr lang="en-US" altLang="ko-KR" dirty="0"/>
          </a:p>
          <a:p>
            <a:r>
              <a:rPr lang="ko-KR" altLang="en-US" dirty="0"/>
              <a:t>오픈 마인드로 리뷰 수용</a:t>
            </a:r>
            <a:endParaRPr lang="en-US" altLang="ko-KR" dirty="0"/>
          </a:p>
          <a:p>
            <a:r>
              <a:rPr lang="en-US" altLang="ko-KR" dirty="0"/>
              <a:t>New </a:t>
            </a:r>
            <a:r>
              <a:rPr lang="ko-KR" altLang="en-US" dirty="0"/>
              <a:t>이슈 생성 선순환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Google Shape;180;p4">
            <a:extLst>
              <a:ext uri="{FF2B5EF4-FFF2-40B4-BE49-F238E27FC236}">
                <a16:creationId xmlns:a16="http://schemas.microsoft.com/office/drawing/2014/main" id="{B805C285-A7FE-71C4-24BC-4693D31D51B2}"/>
              </a:ext>
            </a:extLst>
          </p:cNvPr>
          <p:cNvSpPr/>
          <p:nvPr/>
        </p:nvSpPr>
        <p:spPr>
          <a:xfrm>
            <a:off x="751457" y="1707147"/>
            <a:ext cx="2325927" cy="3179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5715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1DE3A745-0296-035B-80C5-E289F2C18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99;p10">
            <a:extLst>
              <a:ext uri="{FF2B5EF4-FFF2-40B4-BE49-F238E27FC236}">
                <a16:creationId xmlns:a16="http://schemas.microsoft.com/office/drawing/2014/main" id="{7F7142D5-0936-BBCA-9453-5A24164E965F}"/>
              </a:ext>
            </a:extLst>
          </p:cNvPr>
          <p:cNvSpPr/>
          <p:nvPr/>
        </p:nvSpPr>
        <p:spPr>
          <a:xfrm>
            <a:off x="1828800" y="1387436"/>
            <a:ext cx="4287520" cy="5104804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461E7BCD-98A6-099B-7207-F54909685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협업관리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38AB8-3A44-DC05-6E44-239789D4A79C}"/>
              </a:ext>
            </a:extLst>
          </p:cNvPr>
          <p:cNvSpPr txBox="1"/>
          <p:nvPr/>
        </p:nvSpPr>
        <p:spPr>
          <a:xfrm>
            <a:off x="13279553" y="167027"/>
            <a:ext cx="6108970" cy="37702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D15D011C-4BED-8144-8D74-0093DDC2B0EA}"/>
              </a:ext>
            </a:extLst>
          </p:cNvPr>
          <p:cNvSpPr/>
          <p:nvPr/>
        </p:nvSpPr>
        <p:spPr>
          <a:xfrm>
            <a:off x="1172718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5BD94E39-E75E-8DD4-8F3C-B45053ED490A}"/>
              </a:ext>
            </a:extLst>
          </p:cNvPr>
          <p:cNvSpPr/>
          <p:nvPr/>
        </p:nvSpPr>
        <p:spPr>
          <a:xfrm>
            <a:off x="1252728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9B767399-D3EF-837A-07C4-9001FF52C6F7}"/>
              </a:ext>
            </a:extLst>
          </p:cNvPr>
          <p:cNvSpPr/>
          <p:nvPr/>
        </p:nvSpPr>
        <p:spPr>
          <a:xfrm>
            <a:off x="1092708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06B8E-CF0B-CF6A-9D68-8DCF7D8192F7}"/>
              </a:ext>
            </a:extLst>
          </p:cNvPr>
          <p:cNvSpPr txBox="1"/>
          <p:nvPr/>
        </p:nvSpPr>
        <p:spPr>
          <a:xfrm>
            <a:off x="13279553" y="709182"/>
            <a:ext cx="6108970" cy="37702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Device Solution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905428-ACEC-5E6A-E0CC-38A1D02108B1}"/>
              </a:ext>
            </a:extLst>
          </p:cNvPr>
          <p:cNvSpPr txBox="1"/>
          <p:nvPr/>
        </p:nvSpPr>
        <p:spPr>
          <a:xfrm>
            <a:off x="1955801" y="2122849"/>
            <a:ext cx="9225280" cy="188590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l" rtl="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알고 보니 팀원과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동일한</a:t>
            </a:r>
            <a:r>
              <a:rPr lang="ko-KR" altLang="en-US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문제를 다루고 있네</a:t>
            </a:r>
            <a:r>
              <a:rPr lang="en-US" altLang="ko-KR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 algn="l" rtl="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알고 보니 이미 해결된 문제를 개발하고 있네</a:t>
            </a:r>
            <a:r>
              <a:rPr lang="en-US" altLang="ko-KR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 algn="l" rtl="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알고 보니 아키텍처가 크게 바뀌었어</a:t>
            </a:r>
            <a:r>
              <a:rPr lang="en-US" altLang="ko-KR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 algn="l" rtl="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알고 보니 내 리뷰를 기다리고 있는 </a:t>
            </a:r>
            <a:r>
              <a:rPr lang="en-US" altLang="ko-KR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</a:t>
            </a:r>
            <a:r>
              <a:rPr lang="ko-KR" altLang="en-US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</a:t>
            </a:r>
            <a:r>
              <a:rPr lang="en-US" altLang="ko-KR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개야</a:t>
            </a:r>
            <a:r>
              <a:rPr lang="en-US" altLang="ko-KR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 algn="l" rtl="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알고 보니 </a:t>
            </a:r>
            <a:r>
              <a:rPr lang="en-US" altLang="ko-KR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Ground Rule</a:t>
            </a:r>
            <a:r>
              <a:rPr lang="ko-KR" altLang="en-US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지키지 못했구나</a:t>
            </a:r>
            <a:r>
              <a:rPr lang="en-US" altLang="ko-KR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1EE7AE-BB30-21F6-0029-35ED18F7F565}"/>
              </a:ext>
            </a:extLst>
          </p:cNvPr>
          <p:cNvSpPr txBox="1"/>
          <p:nvPr/>
        </p:nvSpPr>
        <p:spPr>
          <a:xfrm>
            <a:off x="2113280" y="1652043"/>
            <a:ext cx="9220200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baseline="-25000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최소</a:t>
            </a:r>
            <a:r>
              <a:rPr lang="ko-KR" altLang="en-US" sz="2800" b="1" baseline="-25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800" b="1" baseline="-25000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놀람</a:t>
            </a:r>
            <a:r>
              <a:rPr lang="ko-KR" altLang="en-US" sz="2800" b="1" baseline="-25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원칙</a:t>
            </a:r>
            <a:r>
              <a:rPr lang="ko-KR" altLang="en-US" sz="2400" b="1" i="0" u="none" strike="noStrike" baseline="-250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400" b="1" i="0" u="none" strike="noStrike" baseline="-25000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Google Shape;399;p10">
            <a:extLst>
              <a:ext uri="{FF2B5EF4-FFF2-40B4-BE49-F238E27FC236}">
                <a16:creationId xmlns:a16="http://schemas.microsoft.com/office/drawing/2014/main" id="{EC6A184F-1619-8408-CE73-C39CAE7189AC}"/>
              </a:ext>
            </a:extLst>
          </p:cNvPr>
          <p:cNvSpPr/>
          <p:nvPr/>
        </p:nvSpPr>
        <p:spPr>
          <a:xfrm>
            <a:off x="6558660" y="1387436"/>
            <a:ext cx="3581020" cy="5047966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10" name="그림 9" descr="노트북, 그림, 컴퓨터, 아동 미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664090-CA3C-4D85-7379-918CA342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1" y="1594940"/>
            <a:ext cx="3088639" cy="46329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D5B054E-E4BF-C6BD-02D1-4B50AF25BE5C}"/>
              </a:ext>
            </a:extLst>
          </p:cNvPr>
          <p:cNvSpPr txBox="1"/>
          <p:nvPr/>
        </p:nvSpPr>
        <p:spPr>
          <a:xfrm>
            <a:off x="2984500" y="4549637"/>
            <a:ext cx="9220200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Kanban</a:t>
            </a: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Board </a:t>
            </a:r>
            <a:endParaRPr lang="ko-KR" altLang="en-US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1" name="그림 30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E3ADAA-4C79-530A-F118-A05A6DC09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043" y="4499882"/>
            <a:ext cx="711307" cy="40011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5725C3F-F181-D52B-A5E1-B6BC115B188F}"/>
              </a:ext>
            </a:extLst>
          </p:cNvPr>
          <p:cNvSpPr txBox="1"/>
          <p:nvPr/>
        </p:nvSpPr>
        <p:spPr>
          <a:xfrm>
            <a:off x="2984500" y="5088682"/>
            <a:ext cx="9220200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 altLang="ko-KR" dirty="0"/>
              <a:t>Discord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F1268F-35F1-29E6-6004-64692FC3A6A9}"/>
              </a:ext>
            </a:extLst>
          </p:cNvPr>
          <p:cNvSpPr txBox="1"/>
          <p:nvPr/>
        </p:nvSpPr>
        <p:spPr>
          <a:xfrm>
            <a:off x="2265803" y="5785043"/>
            <a:ext cx="9220200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sz="1600" dirty="0"/>
              <a:t>협업 툴을 활용한 </a:t>
            </a:r>
            <a:r>
              <a:rPr lang="ko-KR" altLang="en-US" sz="1600" dirty="0">
                <a:solidFill>
                  <a:srgbClr val="005AB4"/>
                </a:solidFill>
              </a:rPr>
              <a:t>놀람</a:t>
            </a:r>
            <a:r>
              <a:rPr lang="ko-KR" altLang="en-US" sz="1600" dirty="0"/>
              <a:t> 주의 사전 </a:t>
            </a:r>
            <a:r>
              <a:rPr lang="ko-KR" altLang="en-US" sz="1600" dirty="0">
                <a:solidFill>
                  <a:srgbClr val="005AB4"/>
                </a:solidFill>
              </a:rPr>
              <a:t>예방</a:t>
            </a:r>
            <a:endParaRPr lang="en-US" altLang="ko-KR" sz="1600" dirty="0">
              <a:solidFill>
                <a:srgbClr val="005AB4"/>
              </a:solidFill>
            </a:endParaRPr>
          </a:p>
        </p:txBody>
      </p:sp>
      <p:pic>
        <p:nvPicPr>
          <p:cNvPr id="2" name="그림 1" descr="클립아트, 만화 영화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B2F69B-0E12-63BF-17BB-BB42E83E1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39" b="97685" l="10000" r="90000">
                        <a14:foregroundMark x1="36979" y1="24722" x2="31458" y2="34583"/>
                        <a14:foregroundMark x1="51276" y1="8333" x2="53125" y2="7500"/>
                        <a14:foregroundMark x1="48984" y1="97731" x2="51276" y2="96898"/>
                        <a14:foregroundMark x1="43438" y1="52639" x2="45286" y2="51806"/>
                        <a14:foregroundMark x1="56328" y1="54167" x2="56458" y2="56481"/>
                        <a14:foregroundMark x1="49271" y1="2639" x2="49844" y2="26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8043" y="5057335"/>
            <a:ext cx="711307" cy="400110"/>
          </a:xfrm>
          <a:prstGeom prst="rect">
            <a:avLst/>
          </a:prstGeom>
        </p:spPr>
      </p:pic>
      <p:sp>
        <p:nvSpPr>
          <p:cNvPr id="7" name="Google Shape;180;p4">
            <a:extLst>
              <a:ext uri="{FF2B5EF4-FFF2-40B4-BE49-F238E27FC236}">
                <a16:creationId xmlns:a16="http://schemas.microsoft.com/office/drawing/2014/main" id="{425DB93C-1826-A1E2-A92E-9E9ABA91C050}"/>
              </a:ext>
            </a:extLst>
          </p:cNvPr>
          <p:cNvSpPr/>
          <p:nvPr/>
        </p:nvSpPr>
        <p:spPr>
          <a:xfrm>
            <a:off x="2194744" y="2097225"/>
            <a:ext cx="1747504" cy="3179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2369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7B1E9E82-3C32-28CA-B545-3FCB360C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1DFE8089-24CC-A779-C451-5FC4543560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협업관리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E339B-5738-DEDA-DE2E-407D40AB08A2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3E06B89B-F03B-9CD1-409E-E46D72A1C13A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A3DE38E0-DB6E-CCAF-5D50-CF4BE4B0AD76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0177F387-286A-CFA8-DB77-4F41F40317D8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72;p4">
            <a:extLst>
              <a:ext uri="{FF2B5EF4-FFF2-40B4-BE49-F238E27FC236}">
                <a16:creationId xmlns:a16="http://schemas.microsoft.com/office/drawing/2014/main" id="{3D76AEEA-196B-8FDA-C605-972F20E1DA75}"/>
              </a:ext>
            </a:extLst>
          </p:cNvPr>
          <p:cNvSpPr/>
          <p:nvPr/>
        </p:nvSpPr>
        <p:spPr>
          <a:xfrm>
            <a:off x="640300" y="1036083"/>
            <a:ext cx="10751600" cy="5511774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E250265-A17A-659E-F5C8-469416CBA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51" y="1151344"/>
            <a:ext cx="10479816" cy="533424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38944-5436-A92A-7400-849EA7CDEE16}"/>
              </a:ext>
            </a:extLst>
          </p:cNvPr>
          <p:cNvSpPr/>
          <p:nvPr/>
        </p:nvSpPr>
        <p:spPr>
          <a:xfrm>
            <a:off x="4372054" y="5159140"/>
            <a:ext cx="1191348" cy="200647"/>
          </a:xfrm>
          <a:prstGeom prst="rect">
            <a:avLst/>
          </a:prstGeom>
          <a:noFill/>
          <a:ln>
            <a:solidFill>
              <a:srgbClr val="005AB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104AC5-0897-7B76-3426-AF7394B63D46}"/>
              </a:ext>
            </a:extLst>
          </p:cNvPr>
          <p:cNvSpPr/>
          <p:nvPr/>
        </p:nvSpPr>
        <p:spPr>
          <a:xfrm>
            <a:off x="6958925" y="3706084"/>
            <a:ext cx="813772" cy="234198"/>
          </a:xfrm>
          <a:prstGeom prst="rect">
            <a:avLst/>
          </a:prstGeom>
          <a:noFill/>
          <a:ln>
            <a:solidFill>
              <a:srgbClr val="005AB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2CDFF4-206C-EC94-B96A-9D665C1DE469}"/>
              </a:ext>
            </a:extLst>
          </p:cNvPr>
          <p:cNvSpPr/>
          <p:nvPr/>
        </p:nvSpPr>
        <p:spPr>
          <a:xfrm>
            <a:off x="1843909" y="3707242"/>
            <a:ext cx="813772" cy="234198"/>
          </a:xfrm>
          <a:prstGeom prst="rect">
            <a:avLst/>
          </a:prstGeom>
          <a:noFill/>
          <a:ln>
            <a:solidFill>
              <a:srgbClr val="005AB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0D6735-3BBA-E6F2-6DEA-4B8EE3352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615" y="4416214"/>
            <a:ext cx="5013465" cy="21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47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6557380E-BCC2-3BEA-4188-FFAB415DC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25386474-8B09-D130-8B98-51D7907CA2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기능구현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D0DCA-586E-A48D-C2C9-A7B53DC2CFCD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EEED902B-12A5-6BC4-5ED9-72E987FF9D3B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F2109239-557C-81E9-D9F1-212686BD11DD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BE49A83E-BE23-0698-4B78-A77A8C71533A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그림 8" descr="텍스트, 스크린샷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6C23A7-EEE5-462E-D27A-583D8D163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558" y="1212784"/>
            <a:ext cx="3788412" cy="505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97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4778B084-3AF9-7DEB-E188-452EE1B45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83056C02-1AEF-B88A-83F6-A6846BB9DB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기능구현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[SSD Module]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0E669C-400A-9D6E-2E57-49D2341BBAFE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05EC81B9-810D-427A-196D-89D48DCF1567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25817A58-57AF-8B11-EF50-7C9052D02822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C64DC775-44DA-3927-84E6-557878668D5D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그림 12" descr="텍스트, 스크린샷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98E829-2E35-D6E6-4672-A622B61F3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876" y="1052554"/>
            <a:ext cx="4549085" cy="57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77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034C9049-082C-6C61-9384-48818AA43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3FF99975-F2FE-9908-0B88-ACF888531E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기능구현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[Shell Module]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CA861-2701-81FF-B262-62A44CF16381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5B315818-2C56-0412-904D-75825E152D46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D21D7DF3-F246-2E75-1BF6-3B17AD38951C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14CFDDB2-B586-ED77-48EF-9E9FB01B1861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그림 6" descr="텍스트, 스크린샷, 도표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88F674-B856-EA74-693C-8493EDBE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829" y="1156940"/>
            <a:ext cx="8860971" cy="558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27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2339</TotalTime>
  <Words>898</Words>
  <Application>Microsoft Office PowerPoint</Application>
  <PresentationFormat>와이드스크린</PresentationFormat>
  <Paragraphs>216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Arial</vt:lpstr>
      <vt:lpstr>맑은 고딕</vt:lpstr>
      <vt:lpstr>G마켓 산스 TTF Bold</vt:lpstr>
      <vt:lpstr>Calibri</vt:lpstr>
      <vt:lpstr>Montserrat ExtraBold</vt:lpstr>
      <vt:lpstr>G마켓 산스 TTF Medium</vt:lpstr>
      <vt:lpstr>Office 테마</vt:lpstr>
      <vt:lpstr>PowerPoint 프레젠테이션</vt:lpstr>
      <vt:lpstr>조원소개</vt:lpstr>
      <vt:lpstr>협업관리</vt:lpstr>
      <vt:lpstr>협업관리</vt:lpstr>
      <vt:lpstr>협업관리</vt:lpstr>
      <vt:lpstr>협업관리</vt:lpstr>
      <vt:lpstr>기능구현</vt:lpstr>
      <vt:lpstr>기능구현 [SSD Module]</vt:lpstr>
      <vt:lpstr>기능구현 [Shell Module]</vt:lpstr>
      <vt:lpstr>TDD 활용예제</vt:lpstr>
      <vt:lpstr>Mocking 활용</vt:lpstr>
      <vt:lpstr>Mocking 활용</vt:lpstr>
      <vt:lpstr>리팩토링 [1]</vt:lpstr>
      <vt:lpstr>리팩토링 [1]</vt:lpstr>
      <vt:lpstr>리팩토링 [2]</vt:lpstr>
      <vt:lpstr>리팩토링 [2]</vt:lpstr>
      <vt:lpstr>리팩토링 [3]</vt:lpstr>
      <vt:lpstr>리팩토링 [4]</vt:lpstr>
      <vt:lpstr>리팩토링 [5]</vt:lpstr>
      <vt:lpstr>리팩토링 [6]</vt:lpstr>
      <vt:lpstr>리팩토링 [7]</vt:lpstr>
      <vt:lpstr>소감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linejin1313@gmail.com</dc:creator>
  <cp:lastModifiedBy>슬기 강</cp:lastModifiedBy>
  <cp:revision>83</cp:revision>
  <dcterms:created xsi:type="dcterms:W3CDTF">2024-04-15T01:50:35Z</dcterms:created>
  <dcterms:modified xsi:type="dcterms:W3CDTF">2025-06-16T04:13:24Z</dcterms:modified>
</cp:coreProperties>
</file>